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3.xml" ContentType="application/vnd.openxmlformats-officedocument.presentationml.notesSlide+xml"/>
  <Override PartName="/ppt/charts/chart11.xml" ContentType="application/vnd.openxmlformats-officedocument.drawingml.chart+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73" r:id="rId2"/>
    <p:sldMasterId id="2147483785" r:id="rId3"/>
  </p:sldMasterIdLst>
  <p:notesMasterIdLst>
    <p:notesMasterId r:id="rId27"/>
  </p:notesMasterIdLst>
  <p:handoutMasterIdLst>
    <p:handoutMasterId r:id="rId28"/>
  </p:handoutMasterIdLst>
  <p:sldIdLst>
    <p:sldId id="257" r:id="rId4"/>
    <p:sldId id="259" r:id="rId5"/>
    <p:sldId id="317" r:id="rId6"/>
    <p:sldId id="292" r:id="rId7"/>
    <p:sldId id="298" r:id="rId8"/>
    <p:sldId id="299" r:id="rId9"/>
    <p:sldId id="284" r:id="rId10"/>
    <p:sldId id="300" r:id="rId11"/>
    <p:sldId id="288" r:id="rId12"/>
    <p:sldId id="311" r:id="rId13"/>
    <p:sldId id="312" r:id="rId14"/>
    <p:sldId id="313" r:id="rId15"/>
    <p:sldId id="314" r:id="rId16"/>
    <p:sldId id="315" r:id="rId17"/>
    <p:sldId id="260" r:id="rId18"/>
    <p:sldId id="307" r:id="rId19"/>
    <p:sldId id="286" r:id="rId20"/>
    <p:sldId id="318" r:id="rId21"/>
    <p:sldId id="306" r:id="rId22"/>
    <p:sldId id="308" r:id="rId23"/>
    <p:sldId id="309" r:id="rId24"/>
    <p:sldId id="287" r:id="rId25"/>
    <p:sldId id="310" r:id="rId26"/>
  </p:sldIdLst>
  <p:sldSz cx="9906000" cy="6858000" type="A4"/>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18" autoAdjust="0"/>
  </p:normalViewPr>
  <p:slideViewPr>
    <p:cSldViewPr snapToGrid="0">
      <p:cViewPr varScale="1">
        <p:scale>
          <a:sx n="81" d="100"/>
          <a:sy n="81" d="100"/>
        </p:scale>
        <p:origin x="1286"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file:///C:\Users\Khurts\Downloads\Book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hurts\Downloads\Book1.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dirty="0"/>
              <a:t>ТАРИАЛАЛТ /ГА/</a:t>
            </a:r>
            <a:endParaRPr lang="en-US" dirty="0"/>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
          <c:y val="0.36698862642169738"/>
          <c:w val="1"/>
          <c:h val="0.49383552055993002"/>
        </c:manualLayout>
      </c:layout>
      <c:bar3DChart>
        <c:barDir val="col"/>
        <c:grouping val="clustered"/>
        <c:varyColors val="0"/>
        <c:ser>
          <c:idx val="0"/>
          <c:order val="0"/>
          <c:tx>
            <c:strRef>
              <c:f>Sheet2!$B$6</c:f>
              <c:strCache>
                <c:ptCount val="1"/>
                <c:pt idx="0">
                  <c:v>Үр тариа</c:v>
                </c:pt>
              </c:strCache>
            </c:strRef>
          </c:tx>
          <c:invertIfNegative val="0"/>
          <c:dLbls>
            <c:spPr>
              <a:noFill/>
              <a:ln>
                <a:noFill/>
              </a:ln>
              <a:effectLst/>
            </c:spPr>
            <c:txPr>
              <a:bodyPr/>
              <a:lstStyle/>
              <a:p>
                <a:pPr>
                  <a:defRPr>
                    <a:solidFill>
                      <a:schemeClr val="bg1">
                        <a:lumMod val="1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Sheet2!$C$5:$F$5</c:f>
              <c:strCache>
                <c:ptCount val="4"/>
                <c:pt idx="0">
                  <c:v>2016 он</c:v>
                </c:pt>
                <c:pt idx="1">
                  <c:v>2017 он</c:v>
                </c:pt>
                <c:pt idx="2">
                  <c:v>2018 он</c:v>
                </c:pt>
                <c:pt idx="3">
                  <c:v>2019 он</c:v>
                </c:pt>
              </c:strCache>
            </c:strRef>
          </c:cat>
          <c:val>
            <c:numRef>
              <c:f>Sheet2!$C$6:$F$6</c:f>
              <c:numCache>
                <c:formatCode>General</c:formatCode>
                <c:ptCount val="4"/>
                <c:pt idx="0">
                  <c:v>147366</c:v>
                </c:pt>
                <c:pt idx="1">
                  <c:v>157798</c:v>
                </c:pt>
                <c:pt idx="2">
                  <c:v>150071</c:v>
                </c:pt>
                <c:pt idx="3">
                  <c:v>148246</c:v>
                </c:pt>
              </c:numCache>
            </c:numRef>
          </c:val>
          <c:extLst>
            <c:ext xmlns:c16="http://schemas.microsoft.com/office/drawing/2014/chart" uri="{C3380CC4-5D6E-409C-BE32-E72D297353CC}">
              <c16:uniqueId val="{00000000-13E7-419D-B9F0-D7ACC34A9786}"/>
            </c:ext>
          </c:extLst>
        </c:ser>
        <c:ser>
          <c:idx val="1"/>
          <c:order val="1"/>
          <c:tx>
            <c:strRef>
              <c:f>Sheet2!$B$7</c:f>
              <c:strCache>
                <c:ptCount val="1"/>
                <c:pt idx="0">
                  <c:v>төмс</c:v>
                </c:pt>
              </c:strCache>
            </c:strRef>
          </c:tx>
          <c:invertIfNegative val="0"/>
          <c:dLbls>
            <c:dLbl>
              <c:idx val="0"/>
              <c:layout>
                <c:manualLayout>
                  <c:x val="6.6006600660066033E-3"/>
                  <c:y val="-3.7037037037037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E7-419D-B9F0-D7ACC34A9786}"/>
                </c:ext>
              </c:extLst>
            </c:dLbl>
            <c:dLbl>
              <c:idx val="1"/>
              <c:layout>
                <c:manualLayout>
                  <c:x val="4.9504950495049514E-3"/>
                  <c:y val="-3.7037037037037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E7-419D-B9F0-D7ACC34A9786}"/>
                </c:ext>
              </c:extLst>
            </c:dLbl>
            <c:dLbl>
              <c:idx val="2"/>
              <c:layout>
                <c:manualLayout>
                  <c:x val="1.4851485148514861E-2"/>
                  <c:y val="-3.7037037037037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E7-419D-B9F0-D7ACC34A9786}"/>
                </c:ext>
              </c:extLst>
            </c:dLbl>
            <c:dLbl>
              <c:idx val="3"/>
              <c:layout>
                <c:manualLayout>
                  <c:x val="1.3201320132013231E-2"/>
                  <c:y val="-3.7037037037037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E7-419D-B9F0-D7ACC34A9786}"/>
                </c:ext>
              </c:extLst>
            </c:dLbl>
            <c:spPr>
              <a:noFill/>
              <a:ln>
                <a:noFill/>
              </a:ln>
              <a:effectLst/>
            </c:spPr>
            <c:txPr>
              <a:bodyPr/>
              <a:lstStyle/>
              <a:p>
                <a:pPr>
                  <a:defRPr>
                    <a:solidFill>
                      <a:schemeClr val="bg1">
                        <a:lumMod val="1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Sheet2!$C$5:$F$5</c:f>
              <c:strCache>
                <c:ptCount val="4"/>
                <c:pt idx="0">
                  <c:v>2016 он</c:v>
                </c:pt>
                <c:pt idx="1">
                  <c:v>2017 он</c:v>
                </c:pt>
                <c:pt idx="2">
                  <c:v>2018 он</c:v>
                </c:pt>
                <c:pt idx="3">
                  <c:v>2019 он</c:v>
                </c:pt>
              </c:strCache>
            </c:strRef>
          </c:cat>
          <c:val>
            <c:numRef>
              <c:f>Sheet2!$C$7:$F$7</c:f>
              <c:numCache>
                <c:formatCode>General</c:formatCode>
                <c:ptCount val="4"/>
                <c:pt idx="0">
                  <c:v>3269</c:v>
                </c:pt>
                <c:pt idx="1">
                  <c:v>2572</c:v>
                </c:pt>
                <c:pt idx="2">
                  <c:v>2409</c:v>
                </c:pt>
                <c:pt idx="3">
                  <c:v>2550</c:v>
                </c:pt>
              </c:numCache>
            </c:numRef>
          </c:val>
          <c:extLst>
            <c:ext xmlns:c16="http://schemas.microsoft.com/office/drawing/2014/chart" uri="{C3380CC4-5D6E-409C-BE32-E72D297353CC}">
              <c16:uniqueId val="{00000005-13E7-419D-B9F0-D7ACC34A9786}"/>
            </c:ext>
          </c:extLst>
        </c:ser>
        <c:ser>
          <c:idx val="2"/>
          <c:order val="2"/>
          <c:tx>
            <c:strRef>
              <c:f>Sheet2!$B$8</c:f>
              <c:strCache>
                <c:ptCount val="1"/>
                <c:pt idx="0">
                  <c:v>Хүнсний ногоо </c:v>
                </c:pt>
              </c:strCache>
            </c:strRef>
          </c:tx>
          <c:invertIfNegative val="0"/>
          <c:dLbls>
            <c:dLbl>
              <c:idx val="0"/>
              <c:layout>
                <c:manualLayout>
                  <c:x val="2.1452015280268213E-2"/>
                  <c:y val="-3.7037037037037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3E7-419D-B9F0-D7ACC34A9786}"/>
                </c:ext>
              </c:extLst>
            </c:dLbl>
            <c:dLbl>
              <c:idx val="1"/>
              <c:layout>
                <c:manualLayout>
                  <c:x val="1.980198019801984E-2"/>
                  <c:y val="-3.7037037037037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E7-419D-B9F0-D7ACC34A9786}"/>
                </c:ext>
              </c:extLst>
            </c:dLbl>
            <c:dLbl>
              <c:idx val="2"/>
              <c:layout>
                <c:manualLayout>
                  <c:x val="1.980198019801984E-2"/>
                  <c:y val="-3.7037037037037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E7-419D-B9F0-D7ACC34A9786}"/>
                </c:ext>
              </c:extLst>
            </c:dLbl>
            <c:dLbl>
              <c:idx val="3"/>
              <c:layout>
                <c:manualLayout>
                  <c:x val="2.8052805280528052E-2"/>
                  <c:y val="-3.7037037037037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3E7-419D-B9F0-D7ACC34A9786}"/>
                </c:ext>
              </c:extLst>
            </c:dLbl>
            <c:spPr>
              <a:noFill/>
              <a:ln>
                <a:noFill/>
              </a:ln>
              <a:effectLst/>
            </c:spPr>
            <c:txPr>
              <a:bodyPr/>
              <a:lstStyle/>
              <a:p>
                <a:pPr>
                  <a:defRPr>
                    <a:solidFill>
                      <a:schemeClr val="bg1">
                        <a:lumMod val="1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Sheet2!$C$5:$F$5</c:f>
              <c:strCache>
                <c:ptCount val="4"/>
                <c:pt idx="0">
                  <c:v>2016 он</c:v>
                </c:pt>
                <c:pt idx="1">
                  <c:v>2017 он</c:v>
                </c:pt>
                <c:pt idx="2">
                  <c:v>2018 он</c:v>
                </c:pt>
                <c:pt idx="3">
                  <c:v>2019 он</c:v>
                </c:pt>
              </c:strCache>
            </c:strRef>
          </c:cat>
          <c:val>
            <c:numRef>
              <c:f>Sheet2!$C$8:$F$8</c:f>
              <c:numCache>
                <c:formatCode>General</c:formatCode>
                <c:ptCount val="4"/>
                <c:pt idx="0">
                  <c:v>2596</c:v>
                </c:pt>
                <c:pt idx="1">
                  <c:v>2542</c:v>
                </c:pt>
                <c:pt idx="2">
                  <c:v>2721</c:v>
                </c:pt>
                <c:pt idx="3">
                  <c:v>2533</c:v>
                </c:pt>
              </c:numCache>
            </c:numRef>
          </c:val>
          <c:extLst>
            <c:ext xmlns:c16="http://schemas.microsoft.com/office/drawing/2014/chart" uri="{C3380CC4-5D6E-409C-BE32-E72D297353CC}">
              <c16:uniqueId val="{0000000A-13E7-419D-B9F0-D7ACC34A9786}"/>
            </c:ext>
          </c:extLst>
        </c:ser>
        <c:dLbls>
          <c:showLegendKey val="0"/>
          <c:showVal val="1"/>
          <c:showCatName val="0"/>
          <c:showSerName val="0"/>
          <c:showPercent val="0"/>
          <c:showBubbleSize val="0"/>
        </c:dLbls>
        <c:gapWidth val="150"/>
        <c:shape val="cylinder"/>
        <c:axId val="79880192"/>
        <c:axId val="79881728"/>
        <c:axId val="0"/>
      </c:bar3DChart>
      <c:catAx>
        <c:axId val="79880192"/>
        <c:scaling>
          <c:orientation val="minMax"/>
        </c:scaling>
        <c:delete val="0"/>
        <c:axPos val="b"/>
        <c:numFmt formatCode="General" sourceLinked="0"/>
        <c:majorTickMark val="none"/>
        <c:minorTickMark val="none"/>
        <c:tickLblPos val="nextTo"/>
        <c:crossAx val="79881728"/>
        <c:crosses val="autoZero"/>
        <c:auto val="1"/>
        <c:lblAlgn val="ctr"/>
        <c:lblOffset val="100"/>
        <c:noMultiLvlLbl val="0"/>
      </c:catAx>
      <c:valAx>
        <c:axId val="79881728"/>
        <c:scaling>
          <c:orientation val="minMax"/>
        </c:scaling>
        <c:delete val="1"/>
        <c:axPos val="l"/>
        <c:numFmt formatCode="General" sourceLinked="1"/>
        <c:majorTickMark val="none"/>
        <c:minorTickMark val="none"/>
        <c:tickLblPos val="none"/>
        <c:crossAx val="79880192"/>
        <c:crosses val="autoZero"/>
        <c:crossBetween val="between"/>
      </c:valAx>
    </c:plotArea>
    <c:legend>
      <c:legendPos val="t"/>
      <c:overlay val="0"/>
    </c:legend>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a:t>Сүргийн бүтэц </a:t>
            </a:r>
            <a:endParaRPr lang="en-US"/>
          </a:p>
        </c:rich>
      </c:tx>
      <c:overlay val="0"/>
    </c:title>
    <c:autoTitleDeleted val="0"/>
    <c:plotArea>
      <c:layout/>
      <c:barChart>
        <c:barDir val="col"/>
        <c:grouping val="clustered"/>
        <c:varyColors val="0"/>
        <c:ser>
          <c:idx val="0"/>
          <c:order val="0"/>
          <c:tx>
            <c:strRef>
              <c:f>ReportMalToo!$C$26</c:f>
              <c:strCache>
                <c:ptCount val="1"/>
                <c:pt idx="0">
                  <c:v>нийт малын тоо</c:v>
                </c:pt>
              </c:strCache>
            </c:strRef>
          </c:tx>
          <c:invertIfNegative val="0"/>
          <c:cat>
            <c:strRef>
              <c:f>ReportMalToo!$D$25:$I$25</c:f>
              <c:strCache>
                <c:ptCount val="6"/>
                <c:pt idx="0">
                  <c:v>хувь</c:v>
                </c:pt>
                <c:pt idx="2">
                  <c:v>Адуу</c:v>
                </c:pt>
                <c:pt idx="3">
                  <c:v>Үхэр</c:v>
                </c:pt>
                <c:pt idx="4">
                  <c:v>Хонь</c:v>
                </c:pt>
                <c:pt idx="5">
                  <c:v>Ямаа</c:v>
                </c:pt>
              </c:strCache>
            </c:strRef>
          </c:cat>
          <c:val>
            <c:numRef>
              <c:f>ReportMalToo!$D$26:$I$26</c:f>
              <c:numCache>
                <c:formatCode>General</c:formatCode>
                <c:ptCount val="6"/>
                <c:pt idx="0">
                  <c:v>100</c:v>
                </c:pt>
                <c:pt idx="1">
                  <c:v>1682489</c:v>
                </c:pt>
                <c:pt idx="2">
                  <c:v>103417</c:v>
                </c:pt>
                <c:pt idx="3">
                  <c:v>232286</c:v>
                </c:pt>
                <c:pt idx="4">
                  <c:v>744718</c:v>
                </c:pt>
                <c:pt idx="5">
                  <c:v>601596</c:v>
                </c:pt>
              </c:numCache>
            </c:numRef>
          </c:val>
          <c:extLst>
            <c:ext xmlns:c16="http://schemas.microsoft.com/office/drawing/2014/chart" uri="{C3380CC4-5D6E-409C-BE32-E72D297353CC}">
              <c16:uniqueId val="{00000000-352F-4E45-87A1-91407B42E698}"/>
            </c:ext>
          </c:extLst>
        </c:ser>
        <c:ser>
          <c:idx val="1"/>
          <c:order val="1"/>
          <c:tx>
            <c:strRef>
              <c:f>ReportMalToo!$C$27</c:f>
              <c:strCache>
                <c:ptCount val="1"/>
                <c:pt idx="0">
                  <c:v>Хээлтэгч мал</c:v>
                </c:pt>
              </c:strCache>
            </c:strRef>
          </c:tx>
          <c:invertIfNegative val="0"/>
          <c:cat>
            <c:strRef>
              <c:f>ReportMalToo!$D$25:$I$25</c:f>
              <c:strCache>
                <c:ptCount val="6"/>
                <c:pt idx="0">
                  <c:v>хувь</c:v>
                </c:pt>
                <c:pt idx="2">
                  <c:v>Адуу</c:v>
                </c:pt>
                <c:pt idx="3">
                  <c:v>Үхэр</c:v>
                </c:pt>
                <c:pt idx="4">
                  <c:v>Хонь</c:v>
                </c:pt>
                <c:pt idx="5">
                  <c:v>Ямаа</c:v>
                </c:pt>
              </c:strCache>
            </c:strRef>
          </c:cat>
          <c:val>
            <c:numRef>
              <c:f>ReportMalToo!$D$27:$I$27</c:f>
              <c:numCache>
                <c:formatCode>General</c:formatCode>
                <c:ptCount val="6"/>
                <c:pt idx="0">
                  <c:v>46.8</c:v>
                </c:pt>
                <c:pt idx="1">
                  <c:v>788835</c:v>
                </c:pt>
                <c:pt idx="2">
                  <c:v>35001</c:v>
                </c:pt>
                <c:pt idx="3">
                  <c:v>99006</c:v>
                </c:pt>
                <c:pt idx="4">
                  <c:v>369705</c:v>
                </c:pt>
                <c:pt idx="5">
                  <c:v>284984</c:v>
                </c:pt>
              </c:numCache>
            </c:numRef>
          </c:val>
          <c:extLst>
            <c:ext xmlns:c16="http://schemas.microsoft.com/office/drawing/2014/chart" uri="{C3380CC4-5D6E-409C-BE32-E72D297353CC}">
              <c16:uniqueId val="{00000001-352F-4E45-87A1-91407B42E698}"/>
            </c:ext>
          </c:extLst>
        </c:ser>
        <c:ser>
          <c:idx val="2"/>
          <c:order val="2"/>
          <c:tx>
            <c:strRef>
              <c:f>ReportMalToo!$C$28</c:f>
              <c:strCache>
                <c:ptCount val="1"/>
                <c:pt idx="0">
                  <c:v>Хээлтүүлэгч</c:v>
                </c:pt>
              </c:strCache>
            </c:strRef>
          </c:tx>
          <c:invertIfNegative val="0"/>
          <c:cat>
            <c:strRef>
              <c:f>ReportMalToo!$D$25:$I$25</c:f>
              <c:strCache>
                <c:ptCount val="6"/>
                <c:pt idx="0">
                  <c:v>хувь</c:v>
                </c:pt>
                <c:pt idx="2">
                  <c:v>Адуу</c:v>
                </c:pt>
                <c:pt idx="3">
                  <c:v>Үхэр</c:v>
                </c:pt>
                <c:pt idx="4">
                  <c:v>Хонь</c:v>
                </c:pt>
                <c:pt idx="5">
                  <c:v>Ямаа</c:v>
                </c:pt>
              </c:strCache>
            </c:strRef>
          </c:cat>
          <c:val>
            <c:numRef>
              <c:f>ReportMalToo!$D$28:$I$28</c:f>
              <c:numCache>
                <c:formatCode>General</c:formatCode>
                <c:ptCount val="6"/>
                <c:pt idx="0">
                  <c:v>0.7</c:v>
                </c:pt>
                <c:pt idx="1">
                  <c:v>12365</c:v>
                </c:pt>
                <c:pt idx="2">
                  <c:v>3814</c:v>
                </c:pt>
                <c:pt idx="3">
                  <c:v>2145</c:v>
                </c:pt>
                <c:pt idx="4">
                  <c:v>3633</c:v>
                </c:pt>
                <c:pt idx="5">
                  <c:v>2736</c:v>
                </c:pt>
              </c:numCache>
            </c:numRef>
          </c:val>
          <c:extLst>
            <c:ext xmlns:c16="http://schemas.microsoft.com/office/drawing/2014/chart" uri="{C3380CC4-5D6E-409C-BE32-E72D297353CC}">
              <c16:uniqueId val="{00000002-352F-4E45-87A1-91407B42E698}"/>
            </c:ext>
          </c:extLst>
        </c:ser>
        <c:ser>
          <c:idx val="3"/>
          <c:order val="3"/>
          <c:tx>
            <c:strRef>
              <c:f>ReportMalToo!$C$29</c:f>
              <c:strCache>
                <c:ptCount val="1"/>
                <c:pt idx="0">
                  <c:v>Төл</c:v>
                </c:pt>
              </c:strCache>
            </c:strRef>
          </c:tx>
          <c:invertIfNegative val="0"/>
          <c:cat>
            <c:strRef>
              <c:f>ReportMalToo!$D$25:$I$25</c:f>
              <c:strCache>
                <c:ptCount val="6"/>
                <c:pt idx="0">
                  <c:v>хувь</c:v>
                </c:pt>
                <c:pt idx="2">
                  <c:v>Адуу</c:v>
                </c:pt>
                <c:pt idx="3">
                  <c:v>Үхэр</c:v>
                </c:pt>
                <c:pt idx="4">
                  <c:v>Хонь</c:v>
                </c:pt>
                <c:pt idx="5">
                  <c:v>Ямаа</c:v>
                </c:pt>
              </c:strCache>
            </c:strRef>
          </c:cat>
          <c:val>
            <c:numRef>
              <c:f>ReportMalToo!$D$29:$I$29</c:f>
              <c:numCache>
                <c:formatCode>General</c:formatCode>
                <c:ptCount val="6"/>
                <c:pt idx="0">
                  <c:v>36.5</c:v>
                </c:pt>
                <c:pt idx="1">
                  <c:v>615255</c:v>
                </c:pt>
                <c:pt idx="2">
                  <c:v>24606</c:v>
                </c:pt>
                <c:pt idx="3">
                  <c:v>75759</c:v>
                </c:pt>
                <c:pt idx="4">
                  <c:v>297719</c:v>
                </c:pt>
                <c:pt idx="5">
                  <c:v>215417</c:v>
                </c:pt>
              </c:numCache>
            </c:numRef>
          </c:val>
          <c:extLst>
            <c:ext xmlns:c16="http://schemas.microsoft.com/office/drawing/2014/chart" uri="{C3380CC4-5D6E-409C-BE32-E72D297353CC}">
              <c16:uniqueId val="{00000003-352F-4E45-87A1-91407B42E698}"/>
            </c:ext>
          </c:extLst>
        </c:ser>
        <c:ser>
          <c:idx val="4"/>
          <c:order val="4"/>
          <c:tx>
            <c:strRef>
              <c:f>ReportMalToo!$C$30</c:f>
              <c:strCache>
                <c:ptCount val="1"/>
                <c:pt idx="0">
                  <c:v>Бусад</c:v>
                </c:pt>
              </c:strCache>
            </c:strRef>
          </c:tx>
          <c:invertIfNegative val="0"/>
          <c:cat>
            <c:strRef>
              <c:f>ReportMalToo!$D$25:$I$25</c:f>
              <c:strCache>
                <c:ptCount val="6"/>
                <c:pt idx="0">
                  <c:v>хувь</c:v>
                </c:pt>
                <c:pt idx="2">
                  <c:v>Адуу</c:v>
                </c:pt>
                <c:pt idx="3">
                  <c:v>Үхэр</c:v>
                </c:pt>
                <c:pt idx="4">
                  <c:v>Хонь</c:v>
                </c:pt>
                <c:pt idx="5">
                  <c:v>Ямаа</c:v>
                </c:pt>
              </c:strCache>
            </c:strRef>
          </c:cat>
          <c:val>
            <c:numRef>
              <c:f>ReportMalToo!$D$30:$I$30</c:f>
              <c:numCache>
                <c:formatCode>General</c:formatCode>
                <c:ptCount val="6"/>
                <c:pt idx="0">
                  <c:v>15.8</c:v>
                </c:pt>
                <c:pt idx="1">
                  <c:v>266034</c:v>
                </c:pt>
                <c:pt idx="2">
                  <c:v>39996</c:v>
                </c:pt>
                <c:pt idx="3">
                  <c:v>55376</c:v>
                </c:pt>
                <c:pt idx="4">
                  <c:v>73661</c:v>
                </c:pt>
                <c:pt idx="5">
                  <c:v>98459</c:v>
                </c:pt>
              </c:numCache>
            </c:numRef>
          </c:val>
          <c:extLst>
            <c:ext xmlns:c16="http://schemas.microsoft.com/office/drawing/2014/chart" uri="{C3380CC4-5D6E-409C-BE32-E72D297353CC}">
              <c16:uniqueId val="{00000004-352F-4E45-87A1-91407B42E698}"/>
            </c:ext>
          </c:extLst>
        </c:ser>
        <c:dLbls>
          <c:showLegendKey val="0"/>
          <c:showVal val="0"/>
          <c:showCatName val="0"/>
          <c:showSerName val="0"/>
          <c:showPercent val="0"/>
          <c:showBubbleSize val="0"/>
        </c:dLbls>
        <c:gapWidth val="150"/>
        <c:axId val="118888320"/>
        <c:axId val="118889856"/>
      </c:barChart>
      <c:catAx>
        <c:axId val="118888320"/>
        <c:scaling>
          <c:orientation val="minMax"/>
        </c:scaling>
        <c:delete val="0"/>
        <c:axPos val="b"/>
        <c:numFmt formatCode="General" sourceLinked="0"/>
        <c:majorTickMark val="none"/>
        <c:minorTickMark val="none"/>
        <c:tickLblPos val="nextTo"/>
        <c:crossAx val="118889856"/>
        <c:crosses val="autoZero"/>
        <c:auto val="1"/>
        <c:lblAlgn val="ctr"/>
        <c:lblOffset val="100"/>
        <c:noMultiLvlLbl val="0"/>
      </c:catAx>
      <c:valAx>
        <c:axId val="118889856"/>
        <c:scaling>
          <c:orientation val="minMax"/>
        </c:scaling>
        <c:delete val="0"/>
        <c:axPos val="l"/>
        <c:majorGridlines/>
        <c:numFmt formatCode="General" sourceLinked="1"/>
        <c:majorTickMark val="none"/>
        <c:minorTickMark val="none"/>
        <c:tickLblPos val="nextTo"/>
        <c:crossAx val="118888320"/>
        <c:crosses val="autoZero"/>
        <c:crossBetween val="between"/>
      </c:valAx>
      <c:dTable>
        <c:showHorzBorder val="1"/>
        <c:showVertBorder val="1"/>
        <c:showOutline val="1"/>
        <c:showKeys val="1"/>
      </c:dTable>
    </c:plotArea>
    <c:plotVisOnly val="1"/>
    <c:dispBlanksAs val="gap"/>
    <c:showDLblsOverMax val="0"/>
  </c:chart>
  <c:txPr>
    <a:bodyPr/>
    <a:lstStyle/>
    <a:p>
      <a:pPr>
        <a:defRPr>
          <a:latin typeface="Arial"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533060668029994E-2"/>
          <c:y val="5.1261467036687068E-2"/>
          <c:w val="0.92813993197287847"/>
          <c:h val="0.84407582938388626"/>
        </c:manualLayout>
      </c:layout>
      <c:barChart>
        <c:barDir val="col"/>
        <c:grouping val="stacked"/>
        <c:varyColors val="0"/>
        <c:ser>
          <c:idx val="0"/>
          <c:order val="0"/>
          <c:tx>
            <c:strRef>
              <c:f>Sheet1!$A$3</c:f>
              <c:strCache>
                <c:ptCount val="1"/>
                <c:pt idx="0">
                  <c:v>Үйлдвэрлэлт </c:v>
                </c:pt>
              </c:strCache>
            </c:strRef>
          </c:tx>
          <c:invertIfNegative val="0"/>
          <c:dLbls>
            <c:spPr>
              <a:noFill/>
              <a:ln>
                <a:noFill/>
              </a:ln>
              <a:effectLst/>
            </c:spPr>
            <c:txPr>
              <a:bodyPr/>
              <a:lstStyle/>
              <a:p>
                <a:pPr>
                  <a:defRPr sz="14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Sheet1!$B$2:$F$2</c:f>
              <c:numCache>
                <c:formatCode>General</c:formatCode>
                <c:ptCount val="5"/>
                <c:pt idx="0">
                  <c:v>2015</c:v>
                </c:pt>
                <c:pt idx="1">
                  <c:v>2016</c:v>
                </c:pt>
                <c:pt idx="2">
                  <c:v>2017</c:v>
                </c:pt>
                <c:pt idx="3">
                  <c:v>2018</c:v>
                </c:pt>
                <c:pt idx="4">
                  <c:v>2019</c:v>
                </c:pt>
              </c:numCache>
            </c:numRef>
          </c:cat>
          <c:val>
            <c:numRef>
              <c:f>Sheet1!$B$3:$F$3</c:f>
              <c:numCache>
                <c:formatCode>General</c:formatCode>
                <c:ptCount val="5"/>
                <c:pt idx="0">
                  <c:v>74208.399999999994</c:v>
                </c:pt>
                <c:pt idx="1">
                  <c:v>70855</c:v>
                </c:pt>
                <c:pt idx="2">
                  <c:v>78943</c:v>
                </c:pt>
                <c:pt idx="3">
                  <c:v>99541.4</c:v>
                </c:pt>
                <c:pt idx="4" formatCode="0.0">
                  <c:v>126517</c:v>
                </c:pt>
              </c:numCache>
            </c:numRef>
          </c:val>
          <c:extLst>
            <c:ext xmlns:c16="http://schemas.microsoft.com/office/drawing/2014/chart" uri="{C3380CC4-5D6E-409C-BE32-E72D297353CC}">
              <c16:uniqueId val="{00000000-17B7-4825-A6B2-7347280FD24B}"/>
            </c:ext>
          </c:extLst>
        </c:ser>
        <c:ser>
          <c:idx val="1"/>
          <c:order val="1"/>
          <c:tx>
            <c:strRef>
              <c:f>Sheet1!$A$4</c:f>
              <c:strCache>
                <c:ptCount val="1"/>
                <c:pt idx="0">
                  <c:v>Борлуулалт </c:v>
                </c:pt>
              </c:strCache>
            </c:strRef>
          </c:tx>
          <c:invertIfNegative val="0"/>
          <c:dLbls>
            <c:spPr>
              <a:noFill/>
              <a:ln>
                <a:noFill/>
              </a:ln>
              <a:effectLst/>
            </c:spPr>
            <c:txPr>
              <a:bodyPr/>
              <a:lstStyle/>
              <a:p>
                <a:pPr>
                  <a:defRPr sz="14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Sheet1!$B$2:$F$2</c:f>
              <c:numCache>
                <c:formatCode>General</c:formatCode>
                <c:ptCount val="5"/>
                <c:pt idx="0">
                  <c:v>2015</c:v>
                </c:pt>
                <c:pt idx="1">
                  <c:v>2016</c:v>
                </c:pt>
                <c:pt idx="2">
                  <c:v>2017</c:v>
                </c:pt>
                <c:pt idx="3">
                  <c:v>2018</c:v>
                </c:pt>
                <c:pt idx="4">
                  <c:v>2019</c:v>
                </c:pt>
              </c:numCache>
            </c:numRef>
          </c:cat>
          <c:val>
            <c:numRef>
              <c:f>Sheet1!$B$4:$F$4</c:f>
              <c:numCache>
                <c:formatCode>General</c:formatCode>
                <c:ptCount val="5"/>
                <c:pt idx="0">
                  <c:v>42352.800000000003</c:v>
                </c:pt>
                <c:pt idx="1">
                  <c:v>42508.7</c:v>
                </c:pt>
                <c:pt idx="2">
                  <c:v>93754</c:v>
                </c:pt>
                <c:pt idx="3">
                  <c:v>105194.1</c:v>
                </c:pt>
                <c:pt idx="4">
                  <c:v>131282.20000000001</c:v>
                </c:pt>
              </c:numCache>
            </c:numRef>
          </c:val>
          <c:extLst>
            <c:ext xmlns:c16="http://schemas.microsoft.com/office/drawing/2014/chart" uri="{C3380CC4-5D6E-409C-BE32-E72D297353CC}">
              <c16:uniqueId val="{00000001-17B7-4825-A6B2-7347280FD24B}"/>
            </c:ext>
          </c:extLst>
        </c:ser>
        <c:dLbls>
          <c:showLegendKey val="0"/>
          <c:showVal val="0"/>
          <c:showCatName val="0"/>
          <c:showSerName val="0"/>
          <c:showPercent val="0"/>
          <c:showBubbleSize val="0"/>
        </c:dLbls>
        <c:gapWidth val="150"/>
        <c:overlap val="100"/>
        <c:axId val="90775936"/>
        <c:axId val="90777472"/>
      </c:barChart>
      <c:catAx>
        <c:axId val="90775936"/>
        <c:scaling>
          <c:orientation val="minMax"/>
        </c:scaling>
        <c:delete val="0"/>
        <c:axPos val="b"/>
        <c:numFmt formatCode="General" sourceLinked="1"/>
        <c:majorTickMark val="out"/>
        <c:minorTickMark val="none"/>
        <c:tickLblPos val="nextTo"/>
        <c:txPr>
          <a:bodyPr/>
          <a:lstStyle/>
          <a:p>
            <a:pPr>
              <a:defRPr sz="1200" b="1">
                <a:latin typeface="Arial" pitchFamily="34" charset="0"/>
                <a:cs typeface="Arial" pitchFamily="34" charset="0"/>
              </a:defRPr>
            </a:pPr>
            <a:endParaRPr lang="en-US"/>
          </a:p>
        </c:txPr>
        <c:crossAx val="90777472"/>
        <c:crosses val="autoZero"/>
        <c:auto val="1"/>
        <c:lblAlgn val="ctr"/>
        <c:lblOffset val="100"/>
        <c:noMultiLvlLbl val="0"/>
      </c:catAx>
      <c:valAx>
        <c:axId val="90777472"/>
        <c:scaling>
          <c:orientation val="minMax"/>
        </c:scaling>
        <c:delete val="1"/>
        <c:axPos val="l"/>
        <c:majorGridlines/>
        <c:numFmt formatCode="General" sourceLinked="1"/>
        <c:majorTickMark val="out"/>
        <c:minorTickMark val="none"/>
        <c:tickLblPos val="nextTo"/>
        <c:crossAx val="90775936"/>
        <c:crosses val="autoZero"/>
        <c:crossBetween val="between"/>
      </c:valAx>
    </c:plotArea>
    <c:legend>
      <c:legendPos val="r"/>
      <c:layout>
        <c:manualLayout>
          <c:xMode val="edge"/>
          <c:yMode val="edge"/>
          <c:x val="1.6090692876470664E-2"/>
          <c:y val="0.16007779769710226"/>
          <c:w val="0.63540971039518868"/>
          <c:h val="0.18131366566469295"/>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dirty="0"/>
              <a:t>ХУРААЛТ /ТН/</a:t>
            </a:r>
            <a:endParaRPr lang="en-US" dirty="0"/>
          </a:p>
        </c:rich>
      </c:tx>
      <c:layout>
        <c:manualLayout>
          <c:xMode val="edge"/>
          <c:yMode val="edge"/>
          <c:x val="0.42501738845144382"/>
          <c:y val="0.1111111111111111"/>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
          <c:y val="0.28261640905997859"/>
          <c:w val="1"/>
          <c:h val="0.57819626713327565"/>
        </c:manualLayout>
      </c:layout>
      <c:bar3DChart>
        <c:barDir val="col"/>
        <c:grouping val="clustered"/>
        <c:varyColors val="0"/>
        <c:ser>
          <c:idx val="0"/>
          <c:order val="0"/>
          <c:tx>
            <c:strRef>
              <c:f>Sheet1!$C$6</c:f>
              <c:strCache>
                <c:ptCount val="1"/>
                <c:pt idx="0">
                  <c:v>Үр тариа</c:v>
                </c:pt>
              </c:strCache>
            </c:strRef>
          </c:tx>
          <c:invertIfNegative val="0"/>
          <c:dLbls>
            <c:spPr>
              <a:noFill/>
              <a:ln>
                <a:noFill/>
              </a:ln>
              <a:effectLst/>
            </c:spPr>
            <c:txPr>
              <a:bodyPr/>
              <a:lstStyle/>
              <a:p>
                <a:pPr>
                  <a:defRPr>
                    <a:solidFill>
                      <a:schemeClr val="bg1">
                        <a:lumMod val="1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Sheet1!$D$5:$G$5</c:f>
              <c:strCache>
                <c:ptCount val="4"/>
                <c:pt idx="0">
                  <c:v>2016 он</c:v>
                </c:pt>
                <c:pt idx="1">
                  <c:v>2017 он</c:v>
                </c:pt>
                <c:pt idx="2">
                  <c:v>2018 он</c:v>
                </c:pt>
                <c:pt idx="3">
                  <c:v>2019 он</c:v>
                </c:pt>
              </c:strCache>
            </c:strRef>
          </c:cat>
          <c:val>
            <c:numRef>
              <c:f>Sheet1!$D$6:$G$6</c:f>
              <c:numCache>
                <c:formatCode>General</c:formatCode>
                <c:ptCount val="4"/>
                <c:pt idx="0">
                  <c:v>244594</c:v>
                </c:pt>
                <c:pt idx="1">
                  <c:v>151944</c:v>
                </c:pt>
                <c:pt idx="2">
                  <c:v>190875</c:v>
                </c:pt>
                <c:pt idx="3">
                  <c:v>157355</c:v>
                </c:pt>
              </c:numCache>
            </c:numRef>
          </c:val>
          <c:extLst>
            <c:ext xmlns:c16="http://schemas.microsoft.com/office/drawing/2014/chart" uri="{C3380CC4-5D6E-409C-BE32-E72D297353CC}">
              <c16:uniqueId val="{00000000-F6E2-4F71-A144-BC979DE1513D}"/>
            </c:ext>
          </c:extLst>
        </c:ser>
        <c:ser>
          <c:idx val="1"/>
          <c:order val="1"/>
          <c:tx>
            <c:strRef>
              <c:f>Sheet1!$C$7</c:f>
              <c:strCache>
                <c:ptCount val="1"/>
                <c:pt idx="0">
                  <c:v>төмс</c:v>
                </c:pt>
              </c:strCache>
            </c:strRef>
          </c:tx>
          <c:invertIfNegative val="0"/>
          <c:dLbls>
            <c:dLbl>
              <c:idx val="0"/>
              <c:layout>
                <c:manualLayout>
                  <c:x val="9.7222222222222224E-3"/>
                  <c:y val="-6.4814814814814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E2-4F71-A144-BC979DE1513D}"/>
                </c:ext>
              </c:extLst>
            </c:dLbl>
            <c:dLbl>
              <c:idx val="1"/>
              <c:layout>
                <c:manualLayout>
                  <c:x val="9.7222222222222224E-3"/>
                  <c:y val="-3.2407407407407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E2-4F71-A144-BC979DE1513D}"/>
                </c:ext>
              </c:extLst>
            </c:dLbl>
            <c:dLbl>
              <c:idx val="2"/>
              <c:layout>
                <c:manualLayout>
                  <c:x val="9.7222222222222224E-3"/>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E2-4F71-A144-BC979DE1513D}"/>
                </c:ext>
              </c:extLst>
            </c:dLbl>
            <c:dLbl>
              <c:idx val="3"/>
              <c:layout>
                <c:manualLayout>
                  <c:x val="1.1111111111111125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E2-4F71-A144-BC979DE1513D}"/>
                </c:ext>
              </c:extLst>
            </c:dLbl>
            <c:spPr>
              <a:noFill/>
              <a:ln>
                <a:noFill/>
              </a:ln>
              <a:effectLst/>
            </c:spPr>
            <c:txPr>
              <a:bodyPr/>
              <a:lstStyle/>
              <a:p>
                <a:pPr>
                  <a:defRPr>
                    <a:solidFill>
                      <a:schemeClr val="bg1">
                        <a:lumMod val="1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Sheet1!$D$5:$G$5</c:f>
              <c:strCache>
                <c:ptCount val="4"/>
                <c:pt idx="0">
                  <c:v>2016 он</c:v>
                </c:pt>
                <c:pt idx="1">
                  <c:v>2017 он</c:v>
                </c:pt>
                <c:pt idx="2">
                  <c:v>2018 он</c:v>
                </c:pt>
                <c:pt idx="3">
                  <c:v>2019 он</c:v>
                </c:pt>
              </c:strCache>
            </c:strRef>
          </c:cat>
          <c:val>
            <c:numRef>
              <c:f>Sheet1!$D$7:$G$7</c:f>
              <c:numCache>
                <c:formatCode>General</c:formatCode>
                <c:ptCount val="4"/>
                <c:pt idx="0">
                  <c:v>42487</c:v>
                </c:pt>
                <c:pt idx="1">
                  <c:v>28557</c:v>
                </c:pt>
                <c:pt idx="2">
                  <c:v>34096</c:v>
                </c:pt>
                <c:pt idx="3">
                  <c:v>33744</c:v>
                </c:pt>
              </c:numCache>
            </c:numRef>
          </c:val>
          <c:extLst>
            <c:ext xmlns:c16="http://schemas.microsoft.com/office/drawing/2014/chart" uri="{C3380CC4-5D6E-409C-BE32-E72D297353CC}">
              <c16:uniqueId val="{00000005-F6E2-4F71-A144-BC979DE1513D}"/>
            </c:ext>
          </c:extLst>
        </c:ser>
        <c:ser>
          <c:idx val="2"/>
          <c:order val="2"/>
          <c:tx>
            <c:strRef>
              <c:f>Sheet1!$C$8</c:f>
              <c:strCache>
                <c:ptCount val="1"/>
                <c:pt idx="0">
                  <c:v>Хүнсний ногоо </c:v>
                </c:pt>
              </c:strCache>
            </c:strRef>
          </c:tx>
          <c:invertIfNegative val="0"/>
          <c:dLbls>
            <c:dLbl>
              <c:idx val="0"/>
              <c:layout>
                <c:manualLayout>
                  <c:x val="1.527777777777776E-2"/>
                  <c:y val="-2.7777777777777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E2-4F71-A144-BC979DE1513D}"/>
                </c:ext>
              </c:extLst>
            </c:dLbl>
            <c:dLbl>
              <c:idx val="1"/>
              <c:layout>
                <c:manualLayout>
                  <c:x val="2.3611111111111149E-2"/>
                  <c:y val="8.487556272013410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E2-4F71-A144-BC979DE1513D}"/>
                </c:ext>
              </c:extLst>
            </c:dLbl>
            <c:dLbl>
              <c:idx val="2"/>
              <c:layout>
                <c:manualLayout>
                  <c:x val="1.5277777777777781E-2"/>
                  <c:y val="-8.487556272013410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E2-4F71-A144-BC979DE1513D}"/>
                </c:ext>
              </c:extLst>
            </c:dLbl>
            <c:dLbl>
              <c:idx val="3"/>
              <c:layout>
                <c:manualLayout>
                  <c:x val="1.666666666666669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E2-4F71-A144-BC979DE1513D}"/>
                </c:ext>
              </c:extLst>
            </c:dLbl>
            <c:spPr>
              <a:noFill/>
              <a:ln>
                <a:noFill/>
              </a:ln>
              <a:effectLst/>
            </c:spPr>
            <c:txPr>
              <a:bodyPr/>
              <a:lstStyle/>
              <a:p>
                <a:pPr>
                  <a:defRPr>
                    <a:solidFill>
                      <a:schemeClr val="bg1">
                        <a:lumMod val="1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Sheet1!$D$5:$G$5</c:f>
              <c:strCache>
                <c:ptCount val="4"/>
                <c:pt idx="0">
                  <c:v>2016 он</c:v>
                </c:pt>
                <c:pt idx="1">
                  <c:v>2017 он</c:v>
                </c:pt>
                <c:pt idx="2">
                  <c:v>2018 он</c:v>
                </c:pt>
                <c:pt idx="3">
                  <c:v>2019 он</c:v>
                </c:pt>
              </c:strCache>
            </c:strRef>
          </c:cat>
          <c:val>
            <c:numRef>
              <c:f>Sheet1!$D$8:$G$8</c:f>
              <c:numCache>
                <c:formatCode>General</c:formatCode>
                <c:ptCount val="4"/>
                <c:pt idx="0">
                  <c:v>32706</c:v>
                </c:pt>
                <c:pt idx="1">
                  <c:v>30803</c:v>
                </c:pt>
                <c:pt idx="2">
                  <c:v>34651</c:v>
                </c:pt>
                <c:pt idx="3">
                  <c:v>30755</c:v>
                </c:pt>
              </c:numCache>
            </c:numRef>
          </c:val>
          <c:extLst>
            <c:ext xmlns:c16="http://schemas.microsoft.com/office/drawing/2014/chart" uri="{C3380CC4-5D6E-409C-BE32-E72D297353CC}">
              <c16:uniqueId val="{0000000A-F6E2-4F71-A144-BC979DE1513D}"/>
            </c:ext>
          </c:extLst>
        </c:ser>
        <c:dLbls>
          <c:showLegendKey val="0"/>
          <c:showVal val="1"/>
          <c:showCatName val="0"/>
          <c:showSerName val="0"/>
          <c:showPercent val="0"/>
          <c:showBubbleSize val="0"/>
        </c:dLbls>
        <c:gapWidth val="150"/>
        <c:shape val="cylinder"/>
        <c:axId val="81761024"/>
        <c:axId val="81762560"/>
        <c:axId val="0"/>
      </c:bar3DChart>
      <c:catAx>
        <c:axId val="81761024"/>
        <c:scaling>
          <c:orientation val="minMax"/>
        </c:scaling>
        <c:delete val="0"/>
        <c:axPos val="b"/>
        <c:numFmt formatCode="General" sourceLinked="0"/>
        <c:majorTickMark val="none"/>
        <c:minorTickMark val="none"/>
        <c:tickLblPos val="nextTo"/>
        <c:crossAx val="81762560"/>
        <c:crosses val="autoZero"/>
        <c:auto val="1"/>
        <c:lblAlgn val="ctr"/>
        <c:lblOffset val="100"/>
        <c:noMultiLvlLbl val="0"/>
      </c:catAx>
      <c:valAx>
        <c:axId val="81762560"/>
        <c:scaling>
          <c:orientation val="minMax"/>
        </c:scaling>
        <c:delete val="1"/>
        <c:axPos val="l"/>
        <c:numFmt formatCode="General" sourceLinked="1"/>
        <c:majorTickMark val="out"/>
        <c:minorTickMark val="none"/>
        <c:tickLblPos val="none"/>
        <c:crossAx val="81761024"/>
        <c:crosses val="autoZero"/>
        <c:crossBetween val="between"/>
      </c:valAx>
    </c:plotArea>
    <c:legend>
      <c:legendPos val="t"/>
      <c:layout>
        <c:manualLayout>
          <c:xMode val="edge"/>
          <c:yMode val="edge"/>
          <c:x val="0.33430785214348263"/>
          <c:y val="0.24793999708369824"/>
          <c:w val="0.32582874015748142"/>
          <c:h val="8.9240303295421528E-2"/>
        </c:manualLayout>
      </c:layout>
      <c:overlay val="0"/>
    </c:legend>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a:t>ТАРИАЛАЛТ /га/</a:t>
            </a:r>
            <a:endParaRPr lang="en-US"/>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
          <c:y val="0.44145055510964087"/>
          <c:w val="1"/>
          <c:h val="0.45768091488563928"/>
        </c:manualLayout>
      </c:layout>
      <c:bar3DChart>
        <c:barDir val="col"/>
        <c:grouping val="clustered"/>
        <c:varyColors val="0"/>
        <c:ser>
          <c:idx val="0"/>
          <c:order val="0"/>
          <c:tx>
            <c:strRef>
              <c:f>Sheet7!$C$6</c:f>
              <c:strCache>
                <c:ptCount val="1"/>
                <c:pt idx="0">
                  <c:v>Тэжээлийн ургамал</c:v>
                </c:pt>
              </c:strCache>
            </c:strRef>
          </c:tx>
          <c:invertIfNegative val="0"/>
          <c:dLbls>
            <c:spPr>
              <a:noFill/>
              <a:ln>
                <a:noFill/>
              </a:ln>
              <a:effectLst/>
            </c:spPr>
            <c:txPr>
              <a:bodyPr wrap="square" lIns="38100" tIns="19050" rIns="38100" bIns="19050" anchor="ctr">
                <a:spAutoFit/>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Sheet7!$D$5:$G$5</c:f>
              <c:strCache>
                <c:ptCount val="4"/>
                <c:pt idx="0">
                  <c:v>2016 он</c:v>
                </c:pt>
                <c:pt idx="1">
                  <c:v>2017 он</c:v>
                </c:pt>
                <c:pt idx="2">
                  <c:v>2018 он</c:v>
                </c:pt>
                <c:pt idx="3">
                  <c:v>2019 он</c:v>
                </c:pt>
              </c:strCache>
            </c:strRef>
          </c:cat>
          <c:val>
            <c:numRef>
              <c:f>Sheet7!$D$6:$G$6</c:f>
              <c:numCache>
                <c:formatCode>General</c:formatCode>
                <c:ptCount val="4"/>
                <c:pt idx="0">
                  <c:v>5438</c:v>
                </c:pt>
                <c:pt idx="1">
                  <c:v>11072</c:v>
                </c:pt>
                <c:pt idx="2">
                  <c:v>15643</c:v>
                </c:pt>
                <c:pt idx="3">
                  <c:v>11494</c:v>
                </c:pt>
              </c:numCache>
            </c:numRef>
          </c:val>
          <c:extLst>
            <c:ext xmlns:c16="http://schemas.microsoft.com/office/drawing/2014/chart" uri="{C3380CC4-5D6E-409C-BE32-E72D297353CC}">
              <c16:uniqueId val="{00000000-11D8-4E8E-8253-F2F45A414C85}"/>
            </c:ext>
          </c:extLst>
        </c:ser>
        <c:ser>
          <c:idx val="1"/>
          <c:order val="1"/>
          <c:tx>
            <c:strRef>
              <c:f>Sheet7!$C$7</c:f>
              <c:strCache>
                <c:ptCount val="1"/>
                <c:pt idx="0">
                  <c:v>Тосны ургамал </c:v>
                </c:pt>
              </c:strCache>
            </c:strRef>
          </c:tx>
          <c:invertIfNegative val="0"/>
          <c:dLbls>
            <c:spPr>
              <a:noFill/>
              <a:ln>
                <a:noFill/>
              </a:ln>
              <a:effectLst/>
            </c:spPr>
            <c:txPr>
              <a:bodyPr wrap="square" lIns="38100" tIns="19050" rIns="38100" bIns="19050" anchor="ctr">
                <a:spAutoFit/>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Sheet7!$D$5:$G$5</c:f>
              <c:strCache>
                <c:ptCount val="4"/>
                <c:pt idx="0">
                  <c:v>2016 он</c:v>
                </c:pt>
                <c:pt idx="1">
                  <c:v>2017 он</c:v>
                </c:pt>
                <c:pt idx="2">
                  <c:v>2018 он</c:v>
                </c:pt>
                <c:pt idx="3">
                  <c:v>2019 он</c:v>
                </c:pt>
              </c:strCache>
            </c:strRef>
          </c:cat>
          <c:val>
            <c:numRef>
              <c:f>Sheet7!$D$7:$G$7</c:f>
              <c:numCache>
                <c:formatCode>General</c:formatCode>
                <c:ptCount val="4"/>
                <c:pt idx="0">
                  <c:v>23791</c:v>
                </c:pt>
                <c:pt idx="1">
                  <c:v>34257</c:v>
                </c:pt>
                <c:pt idx="2">
                  <c:v>28623</c:v>
                </c:pt>
                <c:pt idx="3">
                  <c:v>34325</c:v>
                </c:pt>
              </c:numCache>
            </c:numRef>
          </c:val>
          <c:extLst>
            <c:ext xmlns:c16="http://schemas.microsoft.com/office/drawing/2014/chart" uri="{C3380CC4-5D6E-409C-BE32-E72D297353CC}">
              <c16:uniqueId val="{00000001-11D8-4E8E-8253-F2F45A414C85}"/>
            </c:ext>
          </c:extLst>
        </c:ser>
        <c:dLbls>
          <c:showLegendKey val="0"/>
          <c:showVal val="1"/>
          <c:showCatName val="0"/>
          <c:showSerName val="0"/>
          <c:showPercent val="0"/>
          <c:showBubbleSize val="0"/>
        </c:dLbls>
        <c:gapWidth val="150"/>
        <c:shape val="box"/>
        <c:axId val="89296256"/>
        <c:axId val="89298816"/>
        <c:axId val="0"/>
      </c:bar3DChart>
      <c:catAx>
        <c:axId val="89296256"/>
        <c:scaling>
          <c:orientation val="minMax"/>
        </c:scaling>
        <c:delete val="0"/>
        <c:axPos val="b"/>
        <c:numFmt formatCode="General" sourceLinked="0"/>
        <c:majorTickMark val="none"/>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89298816"/>
        <c:crosses val="autoZero"/>
        <c:auto val="1"/>
        <c:lblAlgn val="ctr"/>
        <c:lblOffset val="100"/>
        <c:noMultiLvlLbl val="0"/>
      </c:catAx>
      <c:valAx>
        <c:axId val="89298816"/>
        <c:scaling>
          <c:orientation val="minMax"/>
        </c:scaling>
        <c:delete val="1"/>
        <c:axPos val="l"/>
        <c:numFmt formatCode="General" sourceLinked="1"/>
        <c:majorTickMark val="out"/>
        <c:minorTickMark val="none"/>
        <c:tickLblPos val="none"/>
        <c:crossAx val="89296256"/>
        <c:crosses val="autoZero"/>
        <c:crossBetween val="between"/>
      </c:valAx>
    </c:plotArea>
    <c:legend>
      <c:legendPos val="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a:t>ХУРААЛТ /тн/</a:t>
            </a:r>
            <a:endParaRPr lang="en-US"/>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
          <c:y val="0.38167249927092445"/>
          <c:w val="1"/>
          <c:h val="0.44827597939146496"/>
        </c:manualLayout>
      </c:layout>
      <c:bar3DChart>
        <c:barDir val="col"/>
        <c:grouping val="clustered"/>
        <c:varyColors val="0"/>
        <c:ser>
          <c:idx val="0"/>
          <c:order val="0"/>
          <c:tx>
            <c:strRef>
              <c:f>Sheet7!$N$6</c:f>
              <c:strCache>
                <c:ptCount val="1"/>
                <c:pt idx="0">
                  <c:v>Тэжээлийн ургамал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Sheet7!$O$5:$R$5</c:f>
              <c:strCache>
                <c:ptCount val="4"/>
                <c:pt idx="0">
                  <c:v>2016 он</c:v>
                </c:pt>
                <c:pt idx="1">
                  <c:v>2017 он</c:v>
                </c:pt>
                <c:pt idx="2">
                  <c:v>2018 он</c:v>
                </c:pt>
                <c:pt idx="3">
                  <c:v>2019 он</c:v>
                </c:pt>
              </c:strCache>
            </c:strRef>
          </c:cat>
          <c:val>
            <c:numRef>
              <c:f>Sheet7!$O$6:$R$6</c:f>
              <c:numCache>
                <c:formatCode>General</c:formatCode>
                <c:ptCount val="4"/>
                <c:pt idx="0">
                  <c:v>11034</c:v>
                </c:pt>
                <c:pt idx="1">
                  <c:v>11054</c:v>
                </c:pt>
                <c:pt idx="2">
                  <c:v>18768</c:v>
                </c:pt>
                <c:pt idx="3">
                  <c:v>36371</c:v>
                </c:pt>
              </c:numCache>
            </c:numRef>
          </c:val>
          <c:extLst>
            <c:ext xmlns:c16="http://schemas.microsoft.com/office/drawing/2014/chart" uri="{C3380CC4-5D6E-409C-BE32-E72D297353CC}">
              <c16:uniqueId val="{00000000-0B2F-4B5F-85F9-ED9EB81030A5}"/>
            </c:ext>
          </c:extLst>
        </c:ser>
        <c:ser>
          <c:idx val="1"/>
          <c:order val="1"/>
          <c:tx>
            <c:strRef>
              <c:f>Sheet7!$N$7</c:f>
              <c:strCache>
                <c:ptCount val="1"/>
                <c:pt idx="0">
                  <c:v>Тосны ургамал</c:v>
                </c:pt>
              </c:strCache>
            </c:strRef>
          </c:tx>
          <c:invertIfNegative val="0"/>
          <c:dLbls>
            <c:dLbl>
              <c:idx val="0"/>
              <c:layout>
                <c:manualLayout>
                  <c:x val="1.9230769230769232E-2"/>
                  <c:y val="-4.3209876543209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2F-4B5F-85F9-ED9EB81030A5}"/>
                </c:ext>
              </c:extLst>
            </c:dLbl>
            <c:dLbl>
              <c:idx val="1"/>
              <c:layout>
                <c:manualLayout>
                  <c:x val="1.7628205128205069E-2"/>
                  <c:y val="-4.93827160493827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2F-4B5F-85F9-ED9EB81030A5}"/>
                </c:ext>
              </c:extLst>
            </c:dLbl>
            <c:dLbl>
              <c:idx val="2"/>
              <c:layout>
                <c:manualLayout>
                  <c:x val="1.7628205128205128E-2"/>
                  <c:y val="-6.79012345679012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2F-4B5F-85F9-ED9EB81030A5}"/>
                </c:ext>
              </c:extLst>
            </c:dLbl>
            <c:dLbl>
              <c:idx val="3"/>
              <c:layout>
                <c:manualLayout>
                  <c:x val="4.0064102564102567E-2"/>
                  <c:y val="-6.1728395061728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2F-4B5F-85F9-ED9EB81030A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Sheet7!$O$5:$R$5</c:f>
              <c:strCache>
                <c:ptCount val="4"/>
                <c:pt idx="0">
                  <c:v>2016 он</c:v>
                </c:pt>
                <c:pt idx="1">
                  <c:v>2017 он</c:v>
                </c:pt>
                <c:pt idx="2">
                  <c:v>2018 он</c:v>
                </c:pt>
                <c:pt idx="3">
                  <c:v>2019 он</c:v>
                </c:pt>
              </c:strCache>
            </c:strRef>
          </c:cat>
          <c:val>
            <c:numRef>
              <c:f>Sheet7!$O$7:$R$7</c:f>
              <c:numCache>
                <c:formatCode>General</c:formatCode>
                <c:ptCount val="4"/>
                <c:pt idx="0">
                  <c:v>10119</c:v>
                </c:pt>
                <c:pt idx="1">
                  <c:v>9235</c:v>
                </c:pt>
                <c:pt idx="2">
                  <c:v>12127</c:v>
                </c:pt>
                <c:pt idx="3">
                  <c:v>13342</c:v>
                </c:pt>
              </c:numCache>
            </c:numRef>
          </c:val>
          <c:extLst>
            <c:ext xmlns:c16="http://schemas.microsoft.com/office/drawing/2014/chart" uri="{C3380CC4-5D6E-409C-BE32-E72D297353CC}">
              <c16:uniqueId val="{00000005-0B2F-4B5F-85F9-ED9EB81030A5}"/>
            </c:ext>
          </c:extLst>
        </c:ser>
        <c:dLbls>
          <c:showLegendKey val="0"/>
          <c:showVal val="1"/>
          <c:showCatName val="0"/>
          <c:showSerName val="0"/>
          <c:showPercent val="0"/>
          <c:showBubbleSize val="0"/>
        </c:dLbls>
        <c:gapWidth val="150"/>
        <c:shape val="box"/>
        <c:axId val="119087872"/>
        <c:axId val="119089408"/>
        <c:axId val="0"/>
      </c:bar3DChart>
      <c:catAx>
        <c:axId val="119087872"/>
        <c:scaling>
          <c:orientation val="minMax"/>
        </c:scaling>
        <c:delete val="0"/>
        <c:axPos val="b"/>
        <c:numFmt formatCode="General" sourceLinked="0"/>
        <c:majorTickMark val="none"/>
        <c:minorTickMark val="none"/>
        <c:tickLblPos val="nextTo"/>
        <c:crossAx val="119089408"/>
        <c:crosses val="autoZero"/>
        <c:auto val="1"/>
        <c:lblAlgn val="ctr"/>
        <c:lblOffset val="100"/>
        <c:noMultiLvlLbl val="0"/>
      </c:catAx>
      <c:valAx>
        <c:axId val="119089408"/>
        <c:scaling>
          <c:orientation val="minMax"/>
        </c:scaling>
        <c:delete val="1"/>
        <c:axPos val="l"/>
        <c:numFmt formatCode="General" sourceLinked="1"/>
        <c:majorTickMark val="out"/>
        <c:minorTickMark val="none"/>
        <c:tickLblPos val="none"/>
        <c:crossAx val="119087872"/>
        <c:crosses val="autoZero"/>
        <c:crossBetween val="between"/>
      </c:valAx>
    </c:plotArea>
    <c:legend>
      <c:legendPos val="t"/>
      <c:overlay val="0"/>
    </c:legend>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Sheet1!$B$6:$B$12</c:f>
              <c:numCache>
                <c:formatCode>General</c:formatCode>
                <c:ptCount val="7"/>
                <c:pt idx="0">
                  <c:v>2004</c:v>
                </c:pt>
                <c:pt idx="1">
                  <c:v>2010</c:v>
                </c:pt>
                <c:pt idx="2">
                  <c:v>2015</c:v>
                </c:pt>
                <c:pt idx="3">
                  <c:v>2016</c:v>
                </c:pt>
                <c:pt idx="4">
                  <c:v>2017</c:v>
                </c:pt>
                <c:pt idx="5">
                  <c:v>2018</c:v>
                </c:pt>
                <c:pt idx="6">
                  <c:v>2019</c:v>
                </c:pt>
              </c:numCache>
            </c:numRef>
          </c:xVal>
          <c:yVal>
            <c:numRef>
              <c:f>Sheet1!$C$6:$C$12</c:f>
              <c:numCache>
                <c:formatCode>General</c:formatCode>
                <c:ptCount val="7"/>
                <c:pt idx="0">
                  <c:v>577437</c:v>
                </c:pt>
                <c:pt idx="1">
                  <c:v>1265584</c:v>
                </c:pt>
                <c:pt idx="2">
                  <c:v>1471684</c:v>
                </c:pt>
                <c:pt idx="3">
                  <c:v>1599750</c:v>
                </c:pt>
                <c:pt idx="4">
                  <c:v>1509925</c:v>
                </c:pt>
                <c:pt idx="5">
                  <c:v>1540036</c:v>
                </c:pt>
                <c:pt idx="6">
                  <c:v>1682489</c:v>
                </c:pt>
              </c:numCache>
            </c:numRef>
          </c:yVal>
          <c:smooth val="0"/>
          <c:extLst>
            <c:ext xmlns:c16="http://schemas.microsoft.com/office/drawing/2014/chart" uri="{C3380CC4-5D6E-409C-BE32-E72D297353CC}">
              <c16:uniqueId val="{00000000-CADC-4699-BCAE-A839368DE1EF}"/>
            </c:ext>
          </c:extLst>
        </c:ser>
        <c:dLbls>
          <c:showLegendKey val="0"/>
          <c:showVal val="0"/>
          <c:showCatName val="0"/>
          <c:showSerName val="0"/>
          <c:showPercent val="0"/>
          <c:showBubbleSize val="0"/>
        </c:dLbls>
        <c:axId val="434459696"/>
        <c:axId val="434455432"/>
      </c:scatterChart>
      <c:valAx>
        <c:axId val="434459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34455432"/>
        <c:crosses val="autoZero"/>
        <c:crossBetween val="midCat"/>
      </c:valAx>
      <c:valAx>
        <c:axId val="434455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344596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'[maliin-too-1 (2).xlsx]Sheet2'!$C$2</c:f>
              <c:strCache>
                <c:ptCount val="1"/>
                <c:pt idx="0">
                  <c:v>ямаа          2019</c:v>
                </c:pt>
              </c:strCache>
            </c:strRef>
          </c:tx>
          <c:invertIfNegative val="0"/>
          <c:cat>
            <c:multiLvlStrRef>
              <c:f>'[maliin-too-1 (2).xlsx]Sheet2'!$A$3:$B$20</c:f>
              <c:multiLvlStrCache>
                <c:ptCount val="18"/>
                <c:lvl>
                  <c:pt idx="1">
                    <c:v>Сүхбаатар </c:v>
                  </c:pt>
                  <c:pt idx="2">
                    <c:v>Алтанбулаг </c:v>
                  </c:pt>
                  <c:pt idx="3">
                    <c:v>Баруунбүрэн </c:v>
                  </c:pt>
                  <c:pt idx="4">
                    <c:v>Баянгол </c:v>
                  </c:pt>
                  <c:pt idx="5">
                    <c:v>Ерөө </c:v>
                  </c:pt>
                  <c:pt idx="6">
                    <c:v>Жавхлант </c:v>
                  </c:pt>
                  <c:pt idx="7">
                    <c:v>Зүүнбүрэн </c:v>
                  </c:pt>
                  <c:pt idx="8">
                    <c:v>Мандал </c:v>
                  </c:pt>
                  <c:pt idx="9">
                    <c:v>Орхон</c:v>
                  </c:pt>
                  <c:pt idx="10">
                    <c:v>Орхонтуул </c:v>
                  </c:pt>
                  <c:pt idx="11">
                    <c:v>Сайхан</c:v>
                  </c:pt>
                  <c:pt idx="12">
                    <c:v>Сант </c:v>
                  </c:pt>
                  <c:pt idx="13">
                    <c:v>Түшиг</c:v>
                  </c:pt>
                  <c:pt idx="14">
                    <c:v>Хүдэр</c:v>
                  </c:pt>
                  <c:pt idx="15">
                    <c:v>Хушаат </c:v>
                  </c:pt>
                  <c:pt idx="16">
                    <c:v>Цагааннуур </c:v>
                  </c:pt>
                  <c:pt idx="17">
                    <c:v>Шаамар </c:v>
                  </c:pt>
                </c:lvl>
                <c:lvl>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lvl>
              </c:multiLvlStrCache>
            </c:multiLvlStrRef>
          </c:cat>
          <c:val>
            <c:numRef>
              <c:f>'[maliin-too-1 (2).xlsx]Sheet2'!$C$3:$C$20</c:f>
              <c:numCache>
                <c:formatCode>[$-10409]###\ ###\ ##0</c:formatCode>
                <c:ptCount val="18"/>
                <c:pt idx="1">
                  <c:v>7949</c:v>
                </c:pt>
                <c:pt idx="2">
                  <c:v>21331</c:v>
                </c:pt>
                <c:pt idx="3">
                  <c:v>60548</c:v>
                </c:pt>
                <c:pt idx="4">
                  <c:v>52334</c:v>
                </c:pt>
                <c:pt idx="5">
                  <c:v>29998</c:v>
                </c:pt>
                <c:pt idx="6">
                  <c:v>36288</c:v>
                </c:pt>
                <c:pt idx="7">
                  <c:v>30751</c:v>
                </c:pt>
                <c:pt idx="8">
                  <c:v>36805</c:v>
                </c:pt>
                <c:pt idx="9">
                  <c:v>43182</c:v>
                </c:pt>
                <c:pt idx="10">
                  <c:v>79398</c:v>
                </c:pt>
                <c:pt idx="11">
                  <c:v>40742</c:v>
                </c:pt>
                <c:pt idx="12">
                  <c:v>28071</c:v>
                </c:pt>
                <c:pt idx="13">
                  <c:v>19442</c:v>
                </c:pt>
                <c:pt idx="14">
                  <c:v>9823</c:v>
                </c:pt>
                <c:pt idx="15">
                  <c:v>32237</c:v>
                </c:pt>
                <c:pt idx="16">
                  <c:v>64756</c:v>
                </c:pt>
                <c:pt idx="17">
                  <c:v>7941</c:v>
                </c:pt>
              </c:numCache>
            </c:numRef>
          </c:val>
          <c:extLst>
            <c:ext xmlns:c16="http://schemas.microsoft.com/office/drawing/2014/chart" uri="{C3380CC4-5D6E-409C-BE32-E72D297353CC}">
              <c16:uniqueId val="{00000000-4A5C-4B60-A226-A57B0ADD621C}"/>
            </c:ext>
          </c:extLst>
        </c:ser>
        <c:ser>
          <c:idx val="1"/>
          <c:order val="1"/>
          <c:tx>
            <c:strRef>
              <c:f>'[maliin-too-1 (2).xlsx]Sheet2'!$D$2</c:f>
              <c:strCache>
                <c:ptCount val="1"/>
                <c:pt idx="0">
                  <c:v>ямаа              2018</c:v>
                </c:pt>
              </c:strCache>
            </c:strRef>
          </c:tx>
          <c:invertIfNegative val="0"/>
          <c:cat>
            <c:multiLvlStrRef>
              <c:f>'[maliin-too-1 (2).xlsx]Sheet2'!$A$3:$B$20</c:f>
              <c:multiLvlStrCache>
                <c:ptCount val="18"/>
                <c:lvl>
                  <c:pt idx="1">
                    <c:v>Сүхбаатар </c:v>
                  </c:pt>
                  <c:pt idx="2">
                    <c:v>Алтанбулаг </c:v>
                  </c:pt>
                  <c:pt idx="3">
                    <c:v>Баруунбүрэн </c:v>
                  </c:pt>
                  <c:pt idx="4">
                    <c:v>Баянгол </c:v>
                  </c:pt>
                  <c:pt idx="5">
                    <c:v>Ерөө </c:v>
                  </c:pt>
                  <c:pt idx="6">
                    <c:v>Жавхлант </c:v>
                  </c:pt>
                  <c:pt idx="7">
                    <c:v>Зүүнбүрэн </c:v>
                  </c:pt>
                  <c:pt idx="8">
                    <c:v>Мандал </c:v>
                  </c:pt>
                  <c:pt idx="9">
                    <c:v>Орхон</c:v>
                  </c:pt>
                  <c:pt idx="10">
                    <c:v>Орхонтуул </c:v>
                  </c:pt>
                  <c:pt idx="11">
                    <c:v>Сайхан</c:v>
                  </c:pt>
                  <c:pt idx="12">
                    <c:v>Сант </c:v>
                  </c:pt>
                  <c:pt idx="13">
                    <c:v>Түшиг</c:v>
                  </c:pt>
                  <c:pt idx="14">
                    <c:v>Хүдэр</c:v>
                  </c:pt>
                  <c:pt idx="15">
                    <c:v>Хушаат </c:v>
                  </c:pt>
                  <c:pt idx="16">
                    <c:v>Цагааннуур </c:v>
                  </c:pt>
                  <c:pt idx="17">
                    <c:v>Шаамар </c:v>
                  </c:pt>
                </c:lvl>
                <c:lvl>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lvl>
              </c:multiLvlStrCache>
            </c:multiLvlStrRef>
          </c:cat>
          <c:val>
            <c:numRef>
              <c:f>'[maliin-too-1 (2).xlsx]Sheet2'!$D$3:$D$20</c:f>
              <c:numCache>
                <c:formatCode>[$-10409]###\ ###\ ##0</c:formatCode>
                <c:ptCount val="18"/>
                <c:pt idx="1">
                  <c:v>7740</c:v>
                </c:pt>
                <c:pt idx="2">
                  <c:v>17487</c:v>
                </c:pt>
                <c:pt idx="3">
                  <c:v>56280</c:v>
                </c:pt>
                <c:pt idx="4">
                  <c:v>43077</c:v>
                </c:pt>
                <c:pt idx="5">
                  <c:v>24606</c:v>
                </c:pt>
                <c:pt idx="6">
                  <c:v>31694</c:v>
                </c:pt>
                <c:pt idx="7">
                  <c:v>26716</c:v>
                </c:pt>
                <c:pt idx="8">
                  <c:v>28245</c:v>
                </c:pt>
                <c:pt idx="9">
                  <c:v>38154</c:v>
                </c:pt>
                <c:pt idx="10">
                  <c:v>64606</c:v>
                </c:pt>
                <c:pt idx="11">
                  <c:v>32160</c:v>
                </c:pt>
                <c:pt idx="12">
                  <c:v>26959</c:v>
                </c:pt>
                <c:pt idx="13">
                  <c:v>18131</c:v>
                </c:pt>
                <c:pt idx="14">
                  <c:v>8941</c:v>
                </c:pt>
                <c:pt idx="15">
                  <c:v>29249</c:v>
                </c:pt>
                <c:pt idx="16">
                  <c:v>58089</c:v>
                </c:pt>
                <c:pt idx="17">
                  <c:v>7136</c:v>
                </c:pt>
              </c:numCache>
            </c:numRef>
          </c:val>
          <c:extLst>
            <c:ext xmlns:c16="http://schemas.microsoft.com/office/drawing/2014/chart" uri="{C3380CC4-5D6E-409C-BE32-E72D297353CC}">
              <c16:uniqueId val="{00000001-4A5C-4B60-A226-A57B0ADD621C}"/>
            </c:ext>
          </c:extLst>
        </c:ser>
        <c:ser>
          <c:idx val="2"/>
          <c:order val="2"/>
          <c:tx>
            <c:strRef>
              <c:f>'[maliin-too-1 (2).xlsx]Sheet2'!$E$2</c:f>
              <c:strCache>
                <c:ptCount val="1"/>
                <c:pt idx="0">
                  <c:v>дүн</c:v>
                </c:pt>
              </c:strCache>
            </c:strRef>
          </c:tx>
          <c:invertIfNegative val="0"/>
          <c:cat>
            <c:multiLvlStrRef>
              <c:f>'[maliin-too-1 (2).xlsx]Sheet2'!$A$3:$B$20</c:f>
              <c:multiLvlStrCache>
                <c:ptCount val="18"/>
                <c:lvl>
                  <c:pt idx="1">
                    <c:v>Сүхбаатар </c:v>
                  </c:pt>
                  <c:pt idx="2">
                    <c:v>Алтанбулаг </c:v>
                  </c:pt>
                  <c:pt idx="3">
                    <c:v>Баруунбүрэн </c:v>
                  </c:pt>
                  <c:pt idx="4">
                    <c:v>Баянгол </c:v>
                  </c:pt>
                  <c:pt idx="5">
                    <c:v>Ерөө </c:v>
                  </c:pt>
                  <c:pt idx="6">
                    <c:v>Жавхлант </c:v>
                  </c:pt>
                  <c:pt idx="7">
                    <c:v>Зүүнбүрэн </c:v>
                  </c:pt>
                  <c:pt idx="8">
                    <c:v>Мандал </c:v>
                  </c:pt>
                  <c:pt idx="9">
                    <c:v>Орхон</c:v>
                  </c:pt>
                  <c:pt idx="10">
                    <c:v>Орхонтуул </c:v>
                  </c:pt>
                  <c:pt idx="11">
                    <c:v>Сайхан</c:v>
                  </c:pt>
                  <c:pt idx="12">
                    <c:v>Сант </c:v>
                  </c:pt>
                  <c:pt idx="13">
                    <c:v>Түшиг</c:v>
                  </c:pt>
                  <c:pt idx="14">
                    <c:v>Хүдэр</c:v>
                  </c:pt>
                  <c:pt idx="15">
                    <c:v>Хушаат </c:v>
                  </c:pt>
                  <c:pt idx="16">
                    <c:v>Цагааннуур </c:v>
                  </c:pt>
                  <c:pt idx="17">
                    <c:v>Шаамар </c:v>
                  </c:pt>
                </c:lvl>
                <c:lvl>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lvl>
              </c:multiLvlStrCache>
            </c:multiLvlStrRef>
          </c:cat>
          <c:val>
            <c:numRef>
              <c:f>'[maliin-too-1 (2).xlsx]Sheet2'!$E$3:$E$20</c:f>
              <c:numCache>
                <c:formatCode>[$-10409]###\ ###\ ##0</c:formatCode>
                <c:ptCount val="18"/>
                <c:pt idx="1">
                  <c:v>209</c:v>
                </c:pt>
                <c:pt idx="2">
                  <c:v>3844</c:v>
                </c:pt>
                <c:pt idx="3">
                  <c:v>4268</c:v>
                </c:pt>
                <c:pt idx="4">
                  <c:v>9257</c:v>
                </c:pt>
                <c:pt idx="5">
                  <c:v>5392</c:v>
                </c:pt>
                <c:pt idx="6">
                  <c:v>4594</c:v>
                </c:pt>
                <c:pt idx="7">
                  <c:v>4035</c:v>
                </c:pt>
                <c:pt idx="8">
                  <c:v>8560</c:v>
                </c:pt>
                <c:pt idx="9">
                  <c:v>5028</c:v>
                </c:pt>
                <c:pt idx="10">
                  <c:v>14792</c:v>
                </c:pt>
                <c:pt idx="11">
                  <c:v>8582</c:v>
                </c:pt>
                <c:pt idx="12">
                  <c:v>1112</c:v>
                </c:pt>
                <c:pt idx="13">
                  <c:v>1311</c:v>
                </c:pt>
                <c:pt idx="14">
                  <c:v>882</c:v>
                </c:pt>
                <c:pt idx="15">
                  <c:v>2988</c:v>
                </c:pt>
                <c:pt idx="16">
                  <c:v>6667</c:v>
                </c:pt>
                <c:pt idx="17">
                  <c:v>805</c:v>
                </c:pt>
              </c:numCache>
            </c:numRef>
          </c:val>
          <c:extLst>
            <c:ext xmlns:c16="http://schemas.microsoft.com/office/drawing/2014/chart" uri="{C3380CC4-5D6E-409C-BE32-E72D297353CC}">
              <c16:uniqueId val="{00000002-4A5C-4B60-A226-A57B0ADD621C}"/>
            </c:ext>
          </c:extLst>
        </c:ser>
        <c:dLbls>
          <c:showLegendKey val="0"/>
          <c:showVal val="0"/>
          <c:showCatName val="0"/>
          <c:showSerName val="0"/>
          <c:showPercent val="0"/>
          <c:showBubbleSize val="0"/>
        </c:dLbls>
        <c:gapWidth val="150"/>
        <c:axId val="29539712"/>
        <c:axId val="27664384"/>
      </c:barChart>
      <c:catAx>
        <c:axId val="29539712"/>
        <c:scaling>
          <c:orientation val="minMax"/>
        </c:scaling>
        <c:delete val="0"/>
        <c:axPos val="b"/>
        <c:numFmt formatCode="General" sourceLinked="0"/>
        <c:majorTickMark val="none"/>
        <c:minorTickMark val="none"/>
        <c:tickLblPos val="nextTo"/>
        <c:crossAx val="27664384"/>
        <c:crosses val="autoZero"/>
        <c:auto val="1"/>
        <c:lblAlgn val="ctr"/>
        <c:lblOffset val="100"/>
        <c:noMultiLvlLbl val="0"/>
      </c:catAx>
      <c:valAx>
        <c:axId val="27664384"/>
        <c:scaling>
          <c:orientation val="minMax"/>
        </c:scaling>
        <c:delete val="0"/>
        <c:axPos val="l"/>
        <c:majorGridlines/>
        <c:numFmt formatCode="[$-10409]###\ ###\ ##0" sourceLinked="1"/>
        <c:majorTickMark val="none"/>
        <c:minorTickMark val="none"/>
        <c:tickLblPos val="nextTo"/>
        <c:crossAx val="29539712"/>
        <c:crosses val="autoZero"/>
        <c:crossBetween val="between"/>
      </c:valAx>
      <c:dTable>
        <c:showHorzBorder val="1"/>
        <c:showVertBorder val="1"/>
        <c:showOutline val="1"/>
        <c:showKeys val="1"/>
        <c:txPr>
          <a:bodyPr/>
          <a:lstStyle/>
          <a:p>
            <a:pPr rtl="0">
              <a:defRPr sz="600"/>
            </a:pPr>
            <a:endParaRPr lang="en-US"/>
          </a:p>
        </c:txPr>
      </c:dTable>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b="1">
                <a:latin typeface="Arial" pitchFamily="34" charset="0"/>
                <a:cs typeface="Arial" pitchFamily="34" charset="0"/>
              </a:defRPr>
            </a:pPr>
            <a:r>
              <a:rPr lang="mn-MN" sz="1400" b="1" dirty="0">
                <a:latin typeface="Arial" panose="020B0604020202020204" pitchFamily="34" charset="0"/>
                <a:cs typeface="Arial" panose="020B0604020202020204" pitchFamily="34" charset="0"/>
              </a:rPr>
              <a:t>Эрчимжсэн МАА эрхлэгчдийн тоо</a:t>
            </a:r>
          </a:p>
        </c:rich>
      </c:tx>
      <c:layout>
        <c:manualLayout>
          <c:xMode val="edge"/>
          <c:yMode val="edge"/>
          <c:x val="0.19266408525482201"/>
          <c:y val="8.2109815891317939E-2"/>
        </c:manualLayout>
      </c:layout>
      <c:overlay val="0"/>
    </c:title>
    <c:autoTitleDeleted val="0"/>
    <c:plotArea>
      <c:layout>
        <c:manualLayout>
          <c:layoutTarget val="inner"/>
          <c:xMode val="edge"/>
          <c:yMode val="edge"/>
          <c:x val="1.3539618843737873E-2"/>
          <c:y val="0.37925065186579682"/>
          <c:w val="0.94042567708755331"/>
          <c:h val="0.45908621440121977"/>
        </c:manualLayout>
      </c:layout>
      <c:lineChart>
        <c:grouping val="standard"/>
        <c:varyColors val="0"/>
        <c:ser>
          <c:idx val="0"/>
          <c:order val="0"/>
          <c:tx>
            <c:strRef>
              <c:f>Sheet1!$A$130</c:f>
              <c:strCache>
                <c:ptCount val="1"/>
                <c:pt idx="0">
                  <c:v>Эрчимжсэн МАА эрхлэгчдийн тоо</c:v>
                </c:pt>
              </c:strCache>
            </c:strRef>
          </c:tx>
          <c:marker>
            <c:symbol val="none"/>
          </c:marker>
          <c:dLbls>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Sheet1!$B$129:$G$129</c:f>
              <c:numCache>
                <c:formatCode>General</c:formatCode>
                <c:ptCount val="6"/>
                <c:pt idx="0">
                  <c:v>2014</c:v>
                </c:pt>
                <c:pt idx="1">
                  <c:v>2015</c:v>
                </c:pt>
                <c:pt idx="2">
                  <c:v>2016</c:v>
                </c:pt>
                <c:pt idx="3">
                  <c:v>2017</c:v>
                </c:pt>
                <c:pt idx="4">
                  <c:v>2018</c:v>
                </c:pt>
                <c:pt idx="5">
                  <c:v>2019</c:v>
                </c:pt>
              </c:numCache>
            </c:numRef>
          </c:cat>
          <c:val>
            <c:numRef>
              <c:f>Sheet1!$B$130:$G$130</c:f>
              <c:numCache>
                <c:formatCode>General</c:formatCode>
                <c:ptCount val="6"/>
                <c:pt idx="0">
                  <c:v>168</c:v>
                </c:pt>
                <c:pt idx="1">
                  <c:v>172</c:v>
                </c:pt>
                <c:pt idx="2">
                  <c:v>192</c:v>
                </c:pt>
                <c:pt idx="3">
                  <c:v>211</c:v>
                </c:pt>
                <c:pt idx="4">
                  <c:v>392</c:v>
                </c:pt>
                <c:pt idx="5">
                  <c:v>421</c:v>
                </c:pt>
              </c:numCache>
            </c:numRef>
          </c:val>
          <c:smooth val="0"/>
          <c:extLst>
            <c:ext xmlns:c16="http://schemas.microsoft.com/office/drawing/2014/chart" uri="{C3380CC4-5D6E-409C-BE32-E72D297353CC}">
              <c16:uniqueId val="{00000000-79FC-4786-9753-4BA8EB827A48}"/>
            </c:ext>
          </c:extLst>
        </c:ser>
        <c:dLbls>
          <c:showLegendKey val="0"/>
          <c:showVal val="1"/>
          <c:showCatName val="0"/>
          <c:showSerName val="0"/>
          <c:showPercent val="0"/>
          <c:showBubbleSize val="0"/>
        </c:dLbls>
        <c:smooth val="0"/>
        <c:axId val="21733760"/>
        <c:axId val="21736448"/>
      </c:lineChart>
      <c:catAx>
        <c:axId val="21733760"/>
        <c:scaling>
          <c:orientation val="minMax"/>
        </c:scaling>
        <c:delete val="0"/>
        <c:axPos val="b"/>
        <c:numFmt formatCode="General" sourceLinked="1"/>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21736448"/>
        <c:crosses val="autoZero"/>
        <c:auto val="1"/>
        <c:lblAlgn val="ctr"/>
        <c:lblOffset val="100"/>
        <c:noMultiLvlLbl val="0"/>
      </c:catAx>
      <c:valAx>
        <c:axId val="21736448"/>
        <c:scaling>
          <c:orientation val="minMax"/>
        </c:scaling>
        <c:delete val="1"/>
        <c:axPos val="l"/>
        <c:numFmt formatCode="General" sourceLinked="1"/>
        <c:majorTickMark val="none"/>
        <c:minorTickMark val="none"/>
        <c:tickLblPos val="nextTo"/>
        <c:crossAx val="21733760"/>
        <c:crosses val="autoZero"/>
        <c:crossBetween val="between"/>
      </c:valAx>
    </c:plotArea>
    <c:legend>
      <c:legendPos val="t"/>
      <c:layout>
        <c:manualLayout>
          <c:xMode val="edge"/>
          <c:yMode val="edge"/>
          <c:x val="0.10016418120487681"/>
          <c:y val="0.3292638799031255"/>
          <c:w val="0.63719599824304785"/>
          <c:h val="9.6009657517658428E-2"/>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Sheet1!$A$20</c:f>
              <c:strCache>
                <c:ptCount val="1"/>
                <c:pt idx="0">
                  <c:v>Нийт малын тоо</c:v>
                </c:pt>
              </c:strCache>
            </c:strRef>
          </c:tx>
          <c:invertIfNegative val="0"/>
          <c:dLbls>
            <c:spPr>
              <a:noFill/>
              <a:ln>
                <a:noFill/>
              </a:ln>
              <a:effectLst/>
            </c:spPr>
            <c:txPr>
              <a:bodyPr wrap="square" lIns="38100" tIns="19050" rIns="38100" bIns="19050" anchor="ctr">
                <a:spAutoFit/>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Sheet1!$B$19:$G$19</c:f>
              <c:numCache>
                <c:formatCode>General</c:formatCode>
                <c:ptCount val="6"/>
                <c:pt idx="0">
                  <c:v>2015</c:v>
                </c:pt>
                <c:pt idx="1">
                  <c:v>2016</c:v>
                </c:pt>
                <c:pt idx="2">
                  <c:v>2017</c:v>
                </c:pt>
                <c:pt idx="3">
                  <c:v>2018</c:v>
                </c:pt>
                <c:pt idx="4">
                  <c:v>2018</c:v>
                </c:pt>
                <c:pt idx="5">
                  <c:v>2019</c:v>
                </c:pt>
              </c:numCache>
            </c:numRef>
          </c:cat>
          <c:val>
            <c:numRef>
              <c:f>Sheet1!$B$20:$G$20</c:f>
              <c:numCache>
                <c:formatCode>General</c:formatCode>
                <c:ptCount val="6"/>
                <c:pt idx="0">
                  <c:v>1458.7</c:v>
                </c:pt>
                <c:pt idx="1">
                  <c:v>1599.7</c:v>
                </c:pt>
                <c:pt idx="2">
                  <c:v>1509.9</c:v>
                </c:pt>
                <c:pt idx="3">
                  <c:v>1540</c:v>
                </c:pt>
                <c:pt idx="4">
                  <c:v>1540</c:v>
                </c:pt>
                <c:pt idx="5">
                  <c:v>1682</c:v>
                </c:pt>
              </c:numCache>
            </c:numRef>
          </c:val>
          <c:extLst>
            <c:ext xmlns:c16="http://schemas.microsoft.com/office/drawing/2014/chart" uri="{C3380CC4-5D6E-409C-BE32-E72D297353CC}">
              <c16:uniqueId val="{00000000-B500-4CFF-9C7B-D16F387CFA62}"/>
            </c:ext>
          </c:extLst>
        </c:ser>
        <c:ser>
          <c:idx val="1"/>
          <c:order val="1"/>
          <c:tx>
            <c:strRef>
              <c:f>Sheet1!$A$21</c:f>
              <c:strCache>
                <c:ptCount val="1"/>
                <c:pt idx="0">
                  <c:v>Нийт цэвэр эрлийз мал</c:v>
                </c:pt>
              </c:strCache>
            </c:strRef>
          </c:tx>
          <c:invertIfNegative val="0"/>
          <c:dLbls>
            <c:dLbl>
              <c:idx val="0"/>
              <c:layout>
                <c:manualLayout>
                  <c:x val="1.7591587065889498E-2"/>
                  <c:y val="-4.8085187263407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00-4CFF-9C7B-D16F387CFA62}"/>
                </c:ext>
              </c:extLst>
            </c:dLbl>
            <c:dLbl>
              <c:idx val="1"/>
              <c:layout>
                <c:manualLayout>
                  <c:x val="2.492141501001012E-2"/>
                  <c:y val="-9.61703745268152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00-4CFF-9C7B-D16F387CFA62}"/>
                </c:ext>
              </c:extLst>
            </c:dLbl>
            <c:dLbl>
              <c:idx val="2"/>
              <c:layout>
                <c:manualLayout>
                  <c:x val="2.4921415010010068E-2"/>
                  <c:y val="-2.404259363170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00-4CFF-9C7B-D16F387CFA62}"/>
                </c:ext>
              </c:extLst>
            </c:dLbl>
            <c:dLbl>
              <c:idx val="3"/>
              <c:layout>
                <c:manualLayout>
                  <c:x val="2.6387380598834245E-2"/>
                  <c:y val="-9.61703745268161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00-4CFF-9C7B-D16F387CFA62}"/>
                </c:ext>
              </c:extLst>
            </c:dLbl>
            <c:dLbl>
              <c:idx val="4"/>
              <c:layout>
                <c:manualLayout>
                  <c:x val="2.1989483832361763E-2"/>
                  <c:y val="-9.61703745268161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00-4CFF-9C7B-D16F387CFA62}"/>
                </c:ext>
              </c:extLst>
            </c:dLbl>
            <c:dLbl>
              <c:idx val="5"/>
              <c:layout>
                <c:manualLayout>
                  <c:x val="2.6387380598834137E-2"/>
                  <c:y val="-2.404259363170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00-4CFF-9C7B-D16F387CFA62}"/>
                </c:ext>
              </c:extLst>
            </c:dLbl>
            <c:spPr>
              <a:noFill/>
              <a:ln>
                <a:noFill/>
              </a:ln>
              <a:effectLst/>
            </c:spPr>
            <c:txPr>
              <a:bodyPr wrap="square" lIns="38100" tIns="19050" rIns="38100" bIns="19050" anchor="ctr">
                <a:spAutoFit/>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Sheet1!$B$19:$G$19</c:f>
              <c:numCache>
                <c:formatCode>General</c:formatCode>
                <c:ptCount val="6"/>
                <c:pt idx="0">
                  <c:v>2015</c:v>
                </c:pt>
                <c:pt idx="1">
                  <c:v>2016</c:v>
                </c:pt>
                <c:pt idx="2">
                  <c:v>2017</c:v>
                </c:pt>
                <c:pt idx="3">
                  <c:v>2018</c:v>
                </c:pt>
                <c:pt idx="4">
                  <c:v>2018</c:v>
                </c:pt>
                <c:pt idx="5">
                  <c:v>2019</c:v>
                </c:pt>
              </c:numCache>
            </c:numRef>
          </c:cat>
          <c:val>
            <c:numRef>
              <c:f>Sheet1!$B$21:$G$21</c:f>
              <c:numCache>
                <c:formatCode>General</c:formatCode>
                <c:ptCount val="6"/>
                <c:pt idx="0">
                  <c:v>346.3</c:v>
                </c:pt>
                <c:pt idx="1">
                  <c:v>365</c:v>
                </c:pt>
                <c:pt idx="2">
                  <c:v>373.1</c:v>
                </c:pt>
                <c:pt idx="3">
                  <c:v>394.1</c:v>
                </c:pt>
                <c:pt idx="4">
                  <c:v>394.1</c:v>
                </c:pt>
                <c:pt idx="5">
                  <c:v>392.9</c:v>
                </c:pt>
              </c:numCache>
            </c:numRef>
          </c:val>
          <c:extLst>
            <c:ext xmlns:c16="http://schemas.microsoft.com/office/drawing/2014/chart" uri="{C3380CC4-5D6E-409C-BE32-E72D297353CC}">
              <c16:uniqueId val="{00000007-B500-4CFF-9C7B-D16F387CFA62}"/>
            </c:ext>
          </c:extLst>
        </c:ser>
        <c:ser>
          <c:idx val="2"/>
          <c:order val="2"/>
          <c:tx>
            <c:strRef>
              <c:f>Sheet1!$A$22</c:f>
              <c:strCache>
                <c:ptCount val="1"/>
                <c:pt idx="0">
                  <c:v>Нийт малд эзлэх хувь</c:v>
                </c:pt>
              </c:strCache>
            </c:strRef>
          </c:tx>
          <c:invertIfNegative val="0"/>
          <c:cat>
            <c:numRef>
              <c:f>Sheet1!$B$19:$G$19</c:f>
              <c:numCache>
                <c:formatCode>General</c:formatCode>
                <c:ptCount val="6"/>
                <c:pt idx="0">
                  <c:v>2015</c:v>
                </c:pt>
                <c:pt idx="1">
                  <c:v>2016</c:v>
                </c:pt>
                <c:pt idx="2">
                  <c:v>2017</c:v>
                </c:pt>
                <c:pt idx="3">
                  <c:v>2018</c:v>
                </c:pt>
                <c:pt idx="4">
                  <c:v>2018</c:v>
                </c:pt>
                <c:pt idx="5">
                  <c:v>2019</c:v>
                </c:pt>
              </c:numCache>
            </c:numRef>
          </c:cat>
          <c:val>
            <c:numRef>
              <c:f>Sheet1!$B$22:$G$22</c:f>
              <c:numCache>
                <c:formatCode>_(* #,##0.0_);_(* \(#,##0.0\);_(* "-"??_);_(@_)</c:formatCode>
                <c:ptCount val="6"/>
                <c:pt idx="0">
                  <c:v>23.740316720367449</c:v>
                </c:pt>
                <c:pt idx="1">
                  <c:v>22.816778145902354</c:v>
                </c:pt>
                <c:pt idx="2" formatCode="General">
                  <c:v>24.7</c:v>
                </c:pt>
                <c:pt idx="3" formatCode="General">
                  <c:v>25.5</c:v>
                </c:pt>
                <c:pt idx="4" formatCode="General">
                  <c:v>25.5</c:v>
                </c:pt>
                <c:pt idx="5" formatCode="General">
                  <c:v>23.3</c:v>
                </c:pt>
              </c:numCache>
            </c:numRef>
          </c:val>
          <c:extLst>
            <c:ext xmlns:c16="http://schemas.microsoft.com/office/drawing/2014/chart" uri="{C3380CC4-5D6E-409C-BE32-E72D297353CC}">
              <c16:uniqueId val="{00000008-B500-4CFF-9C7B-D16F387CFA62}"/>
            </c:ext>
          </c:extLst>
        </c:ser>
        <c:dLbls>
          <c:showLegendKey val="0"/>
          <c:showVal val="0"/>
          <c:showCatName val="0"/>
          <c:showSerName val="0"/>
          <c:showPercent val="0"/>
          <c:showBubbleSize val="0"/>
        </c:dLbls>
        <c:gapWidth val="150"/>
        <c:shape val="box"/>
        <c:axId val="26494464"/>
        <c:axId val="26496000"/>
        <c:axId val="0"/>
      </c:bar3DChart>
      <c:catAx>
        <c:axId val="26494464"/>
        <c:scaling>
          <c:orientation val="minMax"/>
        </c:scaling>
        <c:delete val="0"/>
        <c:axPos val="b"/>
        <c:numFmt formatCode="General"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26496000"/>
        <c:crosses val="autoZero"/>
        <c:auto val="1"/>
        <c:lblAlgn val="ctr"/>
        <c:lblOffset val="100"/>
        <c:noMultiLvlLbl val="0"/>
      </c:catAx>
      <c:valAx>
        <c:axId val="26496000"/>
        <c:scaling>
          <c:orientation val="minMax"/>
        </c:scaling>
        <c:delete val="0"/>
        <c:axPos val="l"/>
        <c:majorGridlines/>
        <c:numFmt formatCode="General"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26494464"/>
        <c:crosses val="autoZero"/>
        <c:crossBetween val="between"/>
      </c:valAx>
    </c:plotArea>
    <c:legend>
      <c:legendPos val="r"/>
      <c:layout>
        <c:manualLayout>
          <c:xMode val="edge"/>
          <c:yMode val="edge"/>
          <c:x val="0.74530545667356696"/>
          <c:y val="0.17362625838926174"/>
          <c:w val="0.20344403548143702"/>
          <c:h val="0.64064025320317264"/>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a:t>Сүргийн бүтэц</a:t>
            </a:r>
            <a:endParaRPr lang="en-US"/>
          </a:p>
        </c:rich>
      </c:tx>
      <c:overlay val="0"/>
    </c:title>
    <c:autoTitleDeleted val="0"/>
    <c:plotArea>
      <c:layout/>
      <c:barChart>
        <c:barDir val="col"/>
        <c:grouping val="clustered"/>
        <c:varyColors val="0"/>
        <c:ser>
          <c:idx val="0"/>
          <c:order val="0"/>
          <c:tx>
            <c:strRef>
              <c:f>Sheet1!$B$95</c:f>
              <c:strCache>
                <c:ptCount val="1"/>
                <c:pt idx="0">
                  <c:v>2009 оны 20-р тогтоол</c:v>
                </c:pt>
              </c:strCache>
            </c:strRef>
          </c:tx>
          <c:invertIfNegative val="0"/>
          <c:cat>
            <c:strRef>
              <c:f>Sheet1!$A$96:$A$99</c:f>
              <c:strCache>
                <c:ptCount val="4"/>
                <c:pt idx="0">
                  <c:v>АДУУ</c:v>
                </c:pt>
                <c:pt idx="1">
                  <c:v>ҮХЭР</c:v>
                </c:pt>
                <c:pt idx="2">
                  <c:v>ХОНЬ</c:v>
                </c:pt>
                <c:pt idx="3">
                  <c:v>ЯМАА</c:v>
                </c:pt>
              </c:strCache>
            </c:strRef>
          </c:cat>
          <c:val>
            <c:numRef>
              <c:f>Sheet1!$B$96:$B$99</c:f>
              <c:numCache>
                <c:formatCode>General</c:formatCode>
                <c:ptCount val="4"/>
                <c:pt idx="0">
                  <c:v>5</c:v>
                </c:pt>
                <c:pt idx="1">
                  <c:v>30</c:v>
                </c:pt>
                <c:pt idx="2">
                  <c:v>50</c:v>
                </c:pt>
                <c:pt idx="3">
                  <c:v>15</c:v>
                </c:pt>
              </c:numCache>
            </c:numRef>
          </c:val>
          <c:extLst>
            <c:ext xmlns:c16="http://schemas.microsoft.com/office/drawing/2014/chart" uri="{C3380CC4-5D6E-409C-BE32-E72D297353CC}">
              <c16:uniqueId val="{00000000-A936-409B-8AF8-D6FCB3A8B712}"/>
            </c:ext>
          </c:extLst>
        </c:ser>
        <c:ser>
          <c:idx val="1"/>
          <c:order val="1"/>
          <c:tx>
            <c:strRef>
              <c:f>Sheet1!$C$95</c:f>
              <c:strCache>
                <c:ptCount val="1"/>
                <c:pt idx="0">
                  <c:v>2019 он</c:v>
                </c:pt>
              </c:strCache>
            </c:strRef>
          </c:tx>
          <c:invertIfNegative val="0"/>
          <c:cat>
            <c:strRef>
              <c:f>Sheet1!$A$96:$A$99</c:f>
              <c:strCache>
                <c:ptCount val="4"/>
                <c:pt idx="0">
                  <c:v>АДУУ</c:v>
                </c:pt>
                <c:pt idx="1">
                  <c:v>ҮХЭР</c:v>
                </c:pt>
                <c:pt idx="2">
                  <c:v>ХОНЬ</c:v>
                </c:pt>
                <c:pt idx="3">
                  <c:v>ЯМАА</c:v>
                </c:pt>
              </c:strCache>
            </c:strRef>
          </c:cat>
          <c:val>
            <c:numRef>
              <c:f>Sheet1!$C$96:$C$99</c:f>
              <c:numCache>
                <c:formatCode>General</c:formatCode>
                <c:ptCount val="4"/>
                <c:pt idx="0">
                  <c:v>6.1</c:v>
                </c:pt>
                <c:pt idx="1">
                  <c:v>13.8</c:v>
                </c:pt>
                <c:pt idx="2">
                  <c:v>44.2</c:v>
                </c:pt>
                <c:pt idx="3">
                  <c:v>35.700000000000003</c:v>
                </c:pt>
              </c:numCache>
            </c:numRef>
          </c:val>
          <c:extLst>
            <c:ext xmlns:c16="http://schemas.microsoft.com/office/drawing/2014/chart" uri="{C3380CC4-5D6E-409C-BE32-E72D297353CC}">
              <c16:uniqueId val="{00000001-A936-409B-8AF8-D6FCB3A8B712}"/>
            </c:ext>
          </c:extLst>
        </c:ser>
        <c:ser>
          <c:idx val="2"/>
          <c:order val="2"/>
          <c:tx>
            <c:strRef>
              <c:f>Sheet1!$D$95</c:f>
              <c:strCache>
                <c:ptCount val="1"/>
                <c:pt idx="0">
                  <c:v>Зөрүү</c:v>
                </c:pt>
              </c:strCache>
            </c:strRef>
          </c:tx>
          <c:invertIfNegative val="0"/>
          <c:cat>
            <c:strRef>
              <c:f>Sheet1!$A$96:$A$99</c:f>
              <c:strCache>
                <c:ptCount val="4"/>
                <c:pt idx="0">
                  <c:v>АДУУ</c:v>
                </c:pt>
                <c:pt idx="1">
                  <c:v>ҮХЭР</c:v>
                </c:pt>
                <c:pt idx="2">
                  <c:v>ХОНЬ</c:v>
                </c:pt>
                <c:pt idx="3">
                  <c:v>ЯМАА</c:v>
                </c:pt>
              </c:strCache>
            </c:strRef>
          </c:cat>
          <c:val>
            <c:numRef>
              <c:f>Sheet1!$D$96:$D$99</c:f>
              <c:numCache>
                <c:formatCode>General</c:formatCode>
                <c:ptCount val="4"/>
                <c:pt idx="0">
                  <c:v>1.1000000000000001</c:v>
                </c:pt>
                <c:pt idx="1">
                  <c:v>16.2</c:v>
                </c:pt>
                <c:pt idx="2">
                  <c:v>5.8</c:v>
                </c:pt>
                <c:pt idx="3">
                  <c:v>20.7</c:v>
                </c:pt>
              </c:numCache>
            </c:numRef>
          </c:val>
          <c:extLst>
            <c:ext xmlns:c16="http://schemas.microsoft.com/office/drawing/2014/chart" uri="{C3380CC4-5D6E-409C-BE32-E72D297353CC}">
              <c16:uniqueId val="{00000002-A936-409B-8AF8-D6FCB3A8B712}"/>
            </c:ext>
          </c:extLst>
        </c:ser>
        <c:dLbls>
          <c:showLegendKey val="0"/>
          <c:showVal val="0"/>
          <c:showCatName val="0"/>
          <c:showSerName val="0"/>
          <c:showPercent val="0"/>
          <c:showBubbleSize val="0"/>
        </c:dLbls>
        <c:gapWidth val="150"/>
        <c:axId val="108592512"/>
        <c:axId val="109708416"/>
      </c:barChart>
      <c:catAx>
        <c:axId val="108592512"/>
        <c:scaling>
          <c:orientation val="minMax"/>
        </c:scaling>
        <c:delete val="0"/>
        <c:axPos val="b"/>
        <c:numFmt formatCode="General" sourceLinked="0"/>
        <c:majorTickMark val="none"/>
        <c:minorTickMark val="none"/>
        <c:tickLblPos val="nextTo"/>
        <c:crossAx val="109708416"/>
        <c:crosses val="autoZero"/>
        <c:auto val="1"/>
        <c:lblAlgn val="ctr"/>
        <c:lblOffset val="100"/>
        <c:noMultiLvlLbl val="0"/>
      </c:catAx>
      <c:valAx>
        <c:axId val="109708416"/>
        <c:scaling>
          <c:orientation val="minMax"/>
        </c:scaling>
        <c:delete val="0"/>
        <c:axPos val="l"/>
        <c:majorGridlines/>
        <c:numFmt formatCode="General" sourceLinked="1"/>
        <c:majorTickMark val="none"/>
        <c:minorTickMark val="none"/>
        <c:tickLblPos val="nextTo"/>
        <c:crossAx val="108592512"/>
        <c:crosses val="autoZero"/>
        <c:crossBetween val="between"/>
      </c:valAx>
      <c:dTable>
        <c:showHorzBorder val="1"/>
        <c:showVertBorder val="1"/>
        <c:showOutline val="1"/>
        <c:showKeys val="1"/>
      </c:dTable>
    </c:plotArea>
    <c:plotVisOnly val="1"/>
    <c:dispBlanksAs val="gap"/>
    <c:showDLblsOverMax val="0"/>
  </c:chart>
  <c:txPr>
    <a:bodyPr/>
    <a:lstStyle/>
    <a:p>
      <a:pPr>
        <a:defRPr b="1">
          <a:latin typeface="Arial" pitchFamily="34" charset="0"/>
          <a:cs typeface="Arial"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BBFF2-B5FD-4822-B939-15CB85D1BB6B}"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en-US"/>
        </a:p>
      </dgm:t>
    </dgm:pt>
    <dgm:pt modelId="{F1001C94-A9F0-40BE-B3CA-2A5C65A3071F}">
      <dgm:prSet custT="1"/>
      <dgm:spPr/>
      <dgm:t>
        <a:bodyPr/>
        <a:lstStyle/>
        <a:p>
          <a:pPr rtl="0"/>
          <a:r>
            <a:rPr lang="mn-MN" sz="1400" b="1" dirty="0">
              <a:latin typeface="Arial" pitchFamily="34" charset="0"/>
              <a:cs typeface="Arial" pitchFamily="34" charset="0"/>
            </a:rPr>
            <a:t>“Төв, хангайн бүсийн аварга тогооч, зөөгч  шалгаруулах ажил мэргэжлийн уралдаан, сургалт, урлаг спортын арга хэмжээ”</a:t>
          </a:r>
          <a:endParaRPr lang="en-US" sz="1400" b="1" dirty="0">
            <a:latin typeface="Arial" pitchFamily="34" charset="0"/>
            <a:cs typeface="Arial" pitchFamily="34" charset="0"/>
          </a:endParaRPr>
        </a:p>
      </dgm:t>
    </dgm:pt>
    <dgm:pt modelId="{02008BC7-3934-4174-91FC-6B123DD155AB}" type="parTrans" cxnId="{25404732-7E22-4FF2-8B47-F31BA052D37A}">
      <dgm:prSet/>
      <dgm:spPr/>
      <dgm:t>
        <a:bodyPr/>
        <a:lstStyle/>
        <a:p>
          <a:endParaRPr lang="en-US"/>
        </a:p>
      </dgm:t>
    </dgm:pt>
    <dgm:pt modelId="{6E51421D-9623-4694-8453-07EE033893C5}" type="sibTrans" cxnId="{25404732-7E22-4FF2-8B47-F31BA052D37A}">
      <dgm:prSet/>
      <dgm:spPr/>
      <dgm:t>
        <a:bodyPr/>
        <a:lstStyle/>
        <a:p>
          <a:endParaRPr lang="en-US"/>
        </a:p>
      </dgm:t>
    </dgm:pt>
    <dgm:pt modelId="{8C1B8F0C-E4EB-4595-BDC0-7AC8FC3C5DE6}" type="pres">
      <dgm:prSet presAssocID="{04BBBFF2-B5FD-4822-B939-15CB85D1BB6B}" presName="Name0" presStyleCnt="0">
        <dgm:presLayoutVars>
          <dgm:chMax val="7"/>
          <dgm:dir/>
          <dgm:animLvl val="lvl"/>
          <dgm:resizeHandles val="exact"/>
        </dgm:presLayoutVars>
      </dgm:prSet>
      <dgm:spPr/>
    </dgm:pt>
    <dgm:pt modelId="{258F02DE-3FED-4E6E-9EFA-956EA0E6CA5C}" type="pres">
      <dgm:prSet presAssocID="{F1001C94-A9F0-40BE-B3CA-2A5C65A3071F}" presName="circle1" presStyleLbl="node1" presStyleIdx="0" presStyleCnt="1"/>
      <dgm:spPr/>
    </dgm:pt>
    <dgm:pt modelId="{A43AC4AF-2045-4B26-A7EB-E936F2F7BDCD}" type="pres">
      <dgm:prSet presAssocID="{F1001C94-A9F0-40BE-B3CA-2A5C65A3071F}" presName="space" presStyleCnt="0"/>
      <dgm:spPr/>
    </dgm:pt>
    <dgm:pt modelId="{6DEA5EAD-6AB1-4EDD-A04C-0E9558589B79}" type="pres">
      <dgm:prSet presAssocID="{F1001C94-A9F0-40BE-B3CA-2A5C65A3071F}" presName="rect1" presStyleLbl="alignAcc1" presStyleIdx="0" presStyleCnt="1"/>
      <dgm:spPr/>
    </dgm:pt>
    <dgm:pt modelId="{91BCFA5D-4A79-463F-A7D1-362027F4F601}" type="pres">
      <dgm:prSet presAssocID="{F1001C94-A9F0-40BE-B3CA-2A5C65A3071F}" presName="rect1ParTxNoCh" presStyleLbl="alignAcc1" presStyleIdx="0" presStyleCnt="1">
        <dgm:presLayoutVars>
          <dgm:chMax val="1"/>
          <dgm:bulletEnabled val="1"/>
        </dgm:presLayoutVars>
      </dgm:prSet>
      <dgm:spPr/>
    </dgm:pt>
  </dgm:ptLst>
  <dgm:cxnLst>
    <dgm:cxn modelId="{25404732-7E22-4FF2-8B47-F31BA052D37A}" srcId="{04BBBFF2-B5FD-4822-B939-15CB85D1BB6B}" destId="{F1001C94-A9F0-40BE-B3CA-2A5C65A3071F}" srcOrd="0" destOrd="0" parTransId="{02008BC7-3934-4174-91FC-6B123DD155AB}" sibTransId="{6E51421D-9623-4694-8453-07EE033893C5}"/>
    <dgm:cxn modelId="{7F9B085E-D634-411E-B2F9-24BA0E7BB7C3}" type="presOf" srcId="{F1001C94-A9F0-40BE-B3CA-2A5C65A3071F}" destId="{91BCFA5D-4A79-463F-A7D1-362027F4F601}" srcOrd="1" destOrd="0" presId="urn:microsoft.com/office/officeart/2005/8/layout/target3"/>
    <dgm:cxn modelId="{FEA53C89-6682-4584-B677-ED4DA1F6392A}" type="presOf" srcId="{04BBBFF2-B5FD-4822-B939-15CB85D1BB6B}" destId="{8C1B8F0C-E4EB-4595-BDC0-7AC8FC3C5DE6}" srcOrd="0" destOrd="0" presId="urn:microsoft.com/office/officeart/2005/8/layout/target3"/>
    <dgm:cxn modelId="{F6F30997-EF1C-4F8F-98D8-AE22F3A6F38D}" type="presOf" srcId="{F1001C94-A9F0-40BE-B3CA-2A5C65A3071F}" destId="{6DEA5EAD-6AB1-4EDD-A04C-0E9558589B79}" srcOrd="0" destOrd="0" presId="urn:microsoft.com/office/officeart/2005/8/layout/target3"/>
    <dgm:cxn modelId="{B5C44D6D-B699-4F5A-8CEF-50536F25D1D7}" type="presParOf" srcId="{8C1B8F0C-E4EB-4595-BDC0-7AC8FC3C5DE6}" destId="{258F02DE-3FED-4E6E-9EFA-956EA0E6CA5C}" srcOrd="0" destOrd="0" presId="urn:microsoft.com/office/officeart/2005/8/layout/target3"/>
    <dgm:cxn modelId="{869C7D38-877F-47C3-BC0A-575EF8A456C6}" type="presParOf" srcId="{8C1B8F0C-E4EB-4595-BDC0-7AC8FC3C5DE6}" destId="{A43AC4AF-2045-4B26-A7EB-E936F2F7BDCD}" srcOrd="1" destOrd="0" presId="urn:microsoft.com/office/officeart/2005/8/layout/target3"/>
    <dgm:cxn modelId="{274FB664-4418-4A01-A2B7-88AC09BCD06F}" type="presParOf" srcId="{8C1B8F0C-E4EB-4595-BDC0-7AC8FC3C5DE6}" destId="{6DEA5EAD-6AB1-4EDD-A04C-0E9558589B79}" srcOrd="2" destOrd="0" presId="urn:microsoft.com/office/officeart/2005/8/layout/target3"/>
    <dgm:cxn modelId="{ED238521-2072-4D12-9F34-F19B1A29903D}" type="presParOf" srcId="{8C1B8F0C-E4EB-4595-BDC0-7AC8FC3C5DE6}" destId="{91BCFA5D-4A79-463F-A7D1-362027F4F601}" srcOrd="3" destOrd="0" presId="urn:microsoft.com/office/officeart/2005/8/layout/targe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F02DE-3FED-4E6E-9EFA-956EA0E6CA5C}">
      <dsp:nvSpPr>
        <dsp:cNvPr id="0" name=""/>
        <dsp:cNvSpPr/>
      </dsp:nvSpPr>
      <dsp:spPr>
        <a:xfrm>
          <a:off x="0" y="0"/>
          <a:ext cx="874929" cy="874929"/>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A5EAD-6AB1-4EDD-A04C-0E9558589B79}">
      <dsp:nvSpPr>
        <dsp:cNvPr id="0" name=""/>
        <dsp:cNvSpPr/>
      </dsp:nvSpPr>
      <dsp:spPr>
        <a:xfrm>
          <a:off x="437464" y="0"/>
          <a:ext cx="3370389" cy="87492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mn-MN" sz="1400" b="1" kern="1200" dirty="0">
              <a:latin typeface="Arial" pitchFamily="34" charset="0"/>
              <a:cs typeface="Arial" pitchFamily="34" charset="0"/>
            </a:rPr>
            <a:t>“Төв, хангайн бүсийн аварга тогооч, зөөгч  шалгаруулах ажил мэргэжлийн уралдаан, сургалт, урлаг спортын арга хэмжээ”</a:t>
          </a:r>
          <a:endParaRPr lang="en-US" sz="1400" b="1" kern="1200" dirty="0">
            <a:latin typeface="Arial" pitchFamily="34" charset="0"/>
            <a:cs typeface="Arial" pitchFamily="34" charset="0"/>
          </a:endParaRPr>
        </a:p>
      </dsp:txBody>
      <dsp:txXfrm>
        <a:off x="437464" y="0"/>
        <a:ext cx="3370389" cy="87492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353" cy="4713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448" y="0"/>
            <a:ext cx="3078352" cy="471312"/>
          </a:xfrm>
          <a:prstGeom prst="rect">
            <a:avLst/>
          </a:prstGeom>
        </p:spPr>
        <p:txBody>
          <a:bodyPr vert="horz" lIns="91440" tIns="45720" rIns="91440" bIns="45720" rtlCol="0"/>
          <a:lstStyle>
            <a:lvl1pPr algn="r">
              <a:defRPr sz="1200"/>
            </a:lvl1pPr>
          </a:lstStyle>
          <a:p>
            <a:fld id="{722F6BBB-B839-4839-B992-B1E6787F253C}" type="datetimeFigureOut">
              <a:rPr lang="en-US" smtClean="0"/>
              <a:t>2/12/2020</a:t>
            </a:fld>
            <a:endParaRPr lang="en-US"/>
          </a:p>
        </p:txBody>
      </p:sp>
      <p:sp>
        <p:nvSpPr>
          <p:cNvPr id="4" name="Footer Placeholder 3"/>
          <p:cNvSpPr>
            <a:spLocks noGrp="1"/>
          </p:cNvSpPr>
          <p:nvPr>
            <p:ph type="ftr" sz="quarter" idx="2"/>
          </p:nvPr>
        </p:nvSpPr>
        <p:spPr>
          <a:xfrm>
            <a:off x="1" y="8917163"/>
            <a:ext cx="3078353" cy="4713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448" y="8917163"/>
            <a:ext cx="3078352" cy="471312"/>
          </a:xfrm>
          <a:prstGeom prst="rect">
            <a:avLst/>
          </a:prstGeom>
        </p:spPr>
        <p:txBody>
          <a:bodyPr vert="horz" lIns="91440" tIns="45720" rIns="91440" bIns="45720" rtlCol="0" anchor="b"/>
          <a:lstStyle>
            <a:lvl1pPr algn="r">
              <a:defRPr sz="1200"/>
            </a:lvl1pPr>
          </a:lstStyle>
          <a:p>
            <a:fld id="{8DAB83F8-0286-4E25-A0DC-398A9B13D6E0}" type="slidenum">
              <a:rPr lang="en-US" smtClean="0"/>
              <a:t>‹#›</a:t>
            </a:fld>
            <a:endParaRPr lang="en-US"/>
          </a:p>
        </p:txBody>
      </p:sp>
    </p:spTree>
    <p:extLst>
      <p:ext uri="{BB962C8B-B14F-4D97-AF65-F5344CB8AC3E}">
        <p14:creationId xmlns:p14="http://schemas.microsoft.com/office/powerpoint/2010/main" val="2874800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40" cy="4710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1"/>
            <a:ext cx="3077740" cy="471054"/>
          </a:xfrm>
          <a:prstGeom prst="rect">
            <a:avLst/>
          </a:prstGeom>
        </p:spPr>
        <p:txBody>
          <a:bodyPr vert="horz" lIns="91440" tIns="45720" rIns="91440" bIns="45720" rtlCol="0"/>
          <a:lstStyle>
            <a:lvl1pPr algn="r">
              <a:defRPr sz="1200"/>
            </a:lvl1pPr>
          </a:lstStyle>
          <a:p>
            <a:fld id="{7A82A846-6E56-4799-8CA9-24C1421783FF}" type="datetimeFigureOut">
              <a:rPr lang="en-US" smtClean="0"/>
              <a:t>2/12/2020</a:t>
            </a:fld>
            <a:endParaRPr lang="en-US"/>
          </a:p>
        </p:txBody>
      </p:sp>
      <p:sp>
        <p:nvSpPr>
          <p:cNvPr id="4" name="Slide Image Placeholder 3"/>
          <p:cNvSpPr>
            <a:spLocks noGrp="1" noRot="1" noChangeAspect="1"/>
          </p:cNvSpPr>
          <p:nvPr>
            <p:ph type="sldImg" idx="2"/>
          </p:nvPr>
        </p:nvSpPr>
        <p:spPr>
          <a:xfrm>
            <a:off x="1262063" y="1173163"/>
            <a:ext cx="45783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40" cy="47105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3"/>
            <a:ext cx="3077740" cy="471053"/>
          </a:xfrm>
          <a:prstGeom prst="rect">
            <a:avLst/>
          </a:prstGeom>
        </p:spPr>
        <p:txBody>
          <a:bodyPr vert="horz" lIns="91440" tIns="45720" rIns="91440" bIns="45720" rtlCol="0" anchor="b"/>
          <a:lstStyle>
            <a:lvl1pPr algn="r">
              <a:defRPr sz="1200"/>
            </a:lvl1pPr>
          </a:lstStyle>
          <a:p>
            <a:fld id="{977AFE0A-3176-4420-A5FE-738DA561474E}" type="slidenum">
              <a:rPr lang="en-US" smtClean="0"/>
              <a:t>‹#›</a:t>
            </a:fld>
            <a:endParaRPr lang="en-US"/>
          </a:p>
        </p:txBody>
      </p:sp>
    </p:spTree>
    <p:extLst>
      <p:ext uri="{BB962C8B-B14F-4D97-AF65-F5344CB8AC3E}">
        <p14:creationId xmlns:p14="http://schemas.microsoft.com/office/powerpoint/2010/main" val="1587241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Салбарын тэргүүлэх чиглэлийг дараах байдлаар</a:t>
            </a:r>
            <a:r>
              <a:rPr lang="mn-MN" baseline="0" dirty="0"/>
              <a:t> тодорхойлж байна. Үүнд: </a:t>
            </a:r>
            <a:endParaRPr lang="en-US" dirty="0"/>
          </a:p>
        </p:txBody>
      </p:sp>
      <p:sp>
        <p:nvSpPr>
          <p:cNvPr id="4" name="Slide Number Placeholder 3"/>
          <p:cNvSpPr>
            <a:spLocks noGrp="1"/>
          </p:cNvSpPr>
          <p:nvPr>
            <p:ph type="sldNum" sz="quarter" idx="10"/>
          </p:nvPr>
        </p:nvSpPr>
        <p:spPr/>
        <p:txBody>
          <a:bodyPr/>
          <a:lstStyle/>
          <a:p>
            <a:fld id="{8D4E6C9E-4955-4CCB-90A6-BDDA11B7AEC5}" type="slidenum">
              <a:rPr lang="en-US" smtClean="0"/>
              <a:t>2</a:t>
            </a:fld>
            <a:endParaRPr lang="en-US"/>
          </a:p>
        </p:txBody>
      </p:sp>
    </p:spTree>
    <p:extLst>
      <p:ext uri="{BB962C8B-B14F-4D97-AF65-F5344CB8AC3E}">
        <p14:creationId xmlns:p14="http://schemas.microsoft.com/office/powerpoint/2010/main" val="76835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7AFE0A-3176-4420-A5FE-738DA561474E}" type="slidenum">
              <a:rPr lang="en-US" smtClean="0"/>
              <a:t>6</a:t>
            </a:fld>
            <a:endParaRPr lang="en-US"/>
          </a:p>
        </p:txBody>
      </p:sp>
    </p:spTree>
    <p:extLst>
      <p:ext uri="{BB962C8B-B14F-4D97-AF65-F5344CB8AC3E}">
        <p14:creationId xmlns:p14="http://schemas.microsoft.com/office/powerpoint/2010/main" val="280966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CC4B2-EBB3-4947-A622-2DB5E9765E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1263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E7BD-0B64-4F2F-87AC-5FFA01F3FEE5}"/>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D4C11352-B4D4-4C7C-A557-F0C956B2E6A9}"/>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C520D194-A2DC-4E52-BDD9-7DA78F1CC7BF}"/>
              </a:ext>
            </a:extLst>
          </p:cNvPr>
          <p:cNvSpPr>
            <a:spLocks noGrp="1"/>
          </p:cNvSpPr>
          <p:nvPr>
            <p:ph type="dt" sz="half" idx="10"/>
          </p:nvPr>
        </p:nvSpPr>
        <p:spPr/>
        <p:txBody>
          <a:bodyPr/>
          <a:lstStyle/>
          <a:p>
            <a:fld id="{CD4A9879-08C4-4DBD-8147-FE519CD83791}" type="datetimeFigureOut">
              <a:rPr lang="en-US" smtClean="0"/>
              <a:t>2/12/2020</a:t>
            </a:fld>
            <a:endParaRPr lang="en-US"/>
          </a:p>
        </p:txBody>
      </p:sp>
      <p:sp>
        <p:nvSpPr>
          <p:cNvPr id="5" name="Footer Placeholder 4">
            <a:extLst>
              <a:ext uri="{FF2B5EF4-FFF2-40B4-BE49-F238E27FC236}">
                <a16:creationId xmlns:a16="http://schemas.microsoft.com/office/drawing/2014/main" id="{87CFD586-F36C-492C-BC35-22DD8282F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22308-1E9B-4266-B166-49A23818B2E3}"/>
              </a:ext>
            </a:extLst>
          </p:cNvPr>
          <p:cNvSpPr>
            <a:spLocks noGrp="1"/>
          </p:cNvSpPr>
          <p:nvPr>
            <p:ph type="sldNum" sz="quarter" idx="12"/>
          </p:nvPr>
        </p:nvSpPr>
        <p:spPr/>
        <p:txBody>
          <a:bodyPr/>
          <a:lstStyle/>
          <a:p>
            <a:fld id="{886CD3E6-2332-44F4-97B1-743B54E64E6B}" type="slidenum">
              <a:rPr lang="en-US" smtClean="0"/>
              <a:t>‹#›</a:t>
            </a:fld>
            <a:endParaRPr lang="en-US"/>
          </a:p>
        </p:txBody>
      </p:sp>
    </p:spTree>
    <p:extLst>
      <p:ext uri="{BB962C8B-B14F-4D97-AF65-F5344CB8AC3E}">
        <p14:creationId xmlns:p14="http://schemas.microsoft.com/office/powerpoint/2010/main" val="2675311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36AEE-9B9F-4FE6-BAAF-F5FDFB413B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399DC7-3FCB-46F0-8B95-0B587A135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5C601-EAD1-40F2-8405-2713FE66B3CA}"/>
              </a:ext>
            </a:extLst>
          </p:cNvPr>
          <p:cNvSpPr>
            <a:spLocks noGrp="1"/>
          </p:cNvSpPr>
          <p:nvPr>
            <p:ph type="dt" sz="half" idx="10"/>
          </p:nvPr>
        </p:nvSpPr>
        <p:spPr/>
        <p:txBody>
          <a:bodyPr/>
          <a:lstStyle/>
          <a:p>
            <a:fld id="{CD4A9879-08C4-4DBD-8147-FE519CD83791}" type="datetimeFigureOut">
              <a:rPr lang="en-US" smtClean="0"/>
              <a:t>2/12/2020</a:t>
            </a:fld>
            <a:endParaRPr lang="en-US"/>
          </a:p>
        </p:txBody>
      </p:sp>
      <p:sp>
        <p:nvSpPr>
          <p:cNvPr id="5" name="Footer Placeholder 4">
            <a:extLst>
              <a:ext uri="{FF2B5EF4-FFF2-40B4-BE49-F238E27FC236}">
                <a16:creationId xmlns:a16="http://schemas.microsoft.com/office/drawing/2014/main" id="{90F7B08F-BE2B-4483-9E3D-E9EF6A1A0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4953E-5431-40FF-ADB1-81272F0B498C}"/>
              </a:ext>
            </a:extLst>
          </p:cNvPr>
          <p:cNvSpPr>
            <a:spLocks noGrp="1"/>
          </p:cNvSpPr>
          <p:nvPr>
            <p:ph type="sldNum" sz="quarter" idx="12"/>
          </p:nvPr>
        </p:nvSpPr>
        <p:spPr/>
        <p:txBody>
          <a:bodyPr/>
          <a:lstStyle/>
          <a:p>
            <a:fld id="{886CD3E6-2332-44F4-97B1-743B54E64E6B}" type="slidenum">
              <a:rPr lang="en-US" smtClean="0"/>
              <a:t>‹#›</a:t>
            </a:fld>
            <a:endParaRPr lang="en-US"/>
          </a:p>
        </p:txBody>
      </p:sp>
    </p:spTree>
    <p:extLst>
      <p:ext uri="{BB962C8B-B14F-4D97-AF65-F5344CB8AC3E}">
        <p14:creationId xmlns:p14="http://schemas.microsoft.com/office/powerpoint/2010/main" val="330406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0E64F-8178-406B-B256-70A60DA5DF3B}"/>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0E9184-CED4-468B-88F2-06CCD7EF9454}"/>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24521-A8BA-4BCD-A1A0-42D67FDBD349}"/>
              </a:ext>
            </a:extLst>
          </p:cNvPr>
          <p:cNvSpPr>
            <a:spLocks noGrp="1"/>
          </p:cNvSpPr>
          <p:nvPr>
            <p:ph type="dt" sz="half" idx="10"/>
          </p:nvPr>
        </p:nvSpPr>
        <p:spPr/>
        <p:txBody>
          <a:bodyPr/>
          <a:lstStyle/>
          <a:p>
            <a:fld id="{CD4A9879-08C4-4DBD-8147-FE519CD83791}" type="datetimeFigureOut">
              <a:rPr lang="en-US" smtClean="0"/>
              <a:t>2/12/2020</a:t>
            </a:fld>
            <a:endParaRPr lang="en-US"/>
          </a:p>
        </p:txBody>
      </p:sp>
      <p:sp>
        <p:nvSpPr>
          <p:cNvPr id="5" name="Footer Placeholder 4">
            <a:extLst>
              <a:ext uri="{FF2B5EF4-FFF2-40B4-BE49-F238E27FC236}">
                <a16:creationId xmlns:a16="http://schemas.microsoft.com/office/drawing/2014/main" id="{256CB931-B2BB-486E-84E3-1CDA7D8AA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424B1-671B-4E5F-A00A-861533AA95DD}"/>
              </a:ext>
            </a:extLst>
          </p:cNvPr>
          <p:cNvSpPr>
            <a:spLocks noGrp="1"/>
          </p:cNvSpPr>
          <p:nvPr>
            <p:ph type="sldNum" sz="quarter" idx="12"/>
          </p:nvPr>
        </p:nvSpPr>
        <p:spPr/>
        <p:txBody>
          <a:bodyPr/>
          <a:lstStyle/>
          <a:p>
            <a:fld id="{886CD3E6-2332-44F4-97B1-743B54E64E6B}" type="slidenum">
              <a:rPr lang="en-US" smtClean="0"/>
              <a:t>‹#›</a:t>
            </a:fld>
            <a:endParaRPr lang="en-US"/>
          </a:p>
        </p:txBody>
      </p:sp>
    </p:spTree>
    <p:extLst>
      <p:ext uri="{BB962C8B-B14F-4D97-AF65-F5344CB8AC3E}">
        <p14:creationId xmlns:p14="http://schemas.microsoft.com/office/powerpoint/2010/main" val="81739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E7BD-0B64-4F2F-87AC-5FFA01F3FEE5}"/>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D4C11352-B4D4-4C7C-A557-F0C956B2E6A9}"/>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C520D194-A2DC-4E52-BDD9-7DA78F1CC7BF}"/>
              </a:ext>
            </a:extLst>
          </p:cNvPr>
          <p:cNvSpPr>
            <a:spLocks noGrp="1"/>
          </p:cNvSpPr>
          <p:nvPr>
            <p:ph type="dt" sz="half" idx="10"/>
          </p:nvPr>
        </p:nvSpPr>
        <p:spPr/>
        <p:txBody>
          <a:bodyPr/>
          <a:lstStyle/>
          <a:p>
            <a:fld id="{A5EF426C-6909-49C4-8316-124644F7151E}" type="datetimeFigureOut">
              <a:rPr lang="en-US" smtClean="0"/>
              <a:pPr/>
              <a:t>2/12/2020</a:t>
            </a:fld>
            <a:endParaRPr lang="en-US"/>
          </a:p>
        </p:txBody>
      </p:sp>
      <p:sp>
        <p:nvSpPr>
          <p:cNvPr id="5" name="Footer Placeholder 4">
            <a:extLst>
              <a:ext uri="{FF2B5EF4-FFF2-40B4-BE49-F238E27FC236}">
                <a16:creationId xmlns:a16="http://schemas.microsoft.com/office/drawing/2014/main" id="{87CFD586-F36C-492C-BC35-22DD8282F7BF}"/>
              </a:ext>
            </a:extLst>
          </p:cNvPr>
          <p:cNvSpPr>
            <a:spLocks noGrp="1"/>
          </p:cNvSpPr>
          <p:nvPr>
            <p:ph type="ftr" sz="quarter" idx="11"/>
          </p:nvPr>
        </p:nvSpPr>
        <p:spPr/>
        <p:txBody>
          <a:bodyPr/>
          <a:lstStyle/>
          <a:p>
            <a:endParaRPr lang="en-US">
              <a:solidFill>
                <a:srgbClr val="2DA2BF">
                  <a:tint val="20000"/>
                </a:srgbClr>
              </a:solidFill>
            </a:endParaRPr>
          </a:p>
        </p:txBody>
      </p:sp>
      <p:sp>
        <p:nvSpPr>
          <p:cNvPr id="6" name="Slide Number Placeholder 5">
            <a:extLst>
              <a:ext uri="{FF2B5EF4-FFF2-40B4-BE49-F238E27FC236}">
                <a16:creationId xmlns:a16="http://schemas.microsoft.com/office/drawing/2014/main" id="{DE622308-1E9B-4266-B166-49A23818B2E3}"/>
              </a:ext>
            </a:extLst>
          </p:cNvPr>
          <p:cNvSpPr>
            <a:spLocks noGrp="1"/>
          </p:cNvSpPr>
          <p:nvPr>
            <p:ph type="sldNum" sz="quarter" idx="12"/>
          </p:nvPr>
        </p:nvSpPr>
        <p:spPr/>
        <p:txBody>
          <a:bodyPr/>
          <a:lstStyle/>
          <a:p>
            <a:fld id="{2940D41B-567D-452B-898C-D8D142AC9D49}" type="slidenum">
              <a:rPr lang="en-US" smtClean="0"/>
              <a:pPr/>
              <a:t>‹#›</a:t>
            </a:fld>
            <a:endParaRPr lang="en-US"/>
          </a:p>
        </p:txBody>
      </p:sp>
    </p:spTree>
    <p:extLst>
      <p:ext uri="{BB962C8B-B14F-4D97-AF65-F5344CB8AC3E}">
        <p14:creationId xmlns:p14="http://schemas.microsoft.com/office/powerpoint/2010/main" val="1812303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DF00-5762-4526-87AD-08FEEEE87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D95684-B2DE-4FD8-87CE-C26C741EC0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902E6-3618-4BCB-A425-DD09467579E2}"/>
              </a:ext>
            </a:extLst>
          </p:cNvPr>
          <p:cNvSpPr>
            <a:spLocks noGrp="1"/>
          </p:cNvSpPr>
          <p:nvPr>
            <p:ph type="dt" sz="half" idx="10"/>
          </p:nvPr>
        </p:nvSpPr>
        <p:spPr/>
        <p:txBody>
          <a:bodyPr/>
          <a:lstStyle/>
          <a:p>
            <a:fld id="{A5EF426C-6909-49C4-8316-124644F7151E}" type="datetimeFigureOut">
              <a:rPr lang="en-US" smtClean="0">
                <a:solidFill>
                  <a:prstClr val="black"/>
                </a:solidFill>
              </a:rPr>
              <a:pPr/>
              <a:t>2/12/2020</a:t>
            </a:fld>
            <a:endParaRPr lang="en-US">
              <a:solidFill>
                <a:prstClr val="black"/>
              </a:solidFill>
            </a:endParaRPr>
          </a:p>
        </p:txBody>
      </p:sp>
      <p:sp>
        <p:nvSpPr>
          <p:cNvPr id="5" name="Footer Placeholder 4">
            <a:extLst>
              <a:ext uri="{FF2B5EF4-FFF2-40B4-BE49-F238E27FC236}">
                <a16:creationId xmlns:a16="http://schemas.microsoft.com/office/drawing/2014/main" id="{9B109046-D314-4228-9F65-F1767B2B405F}"/>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61AC25CD-2C9C-43AC-915A-C1B75A3D3273}"/>
              </a:ext>
            </a:extLst>
          </p:cNvPr>
          <p:cNvSpPr>
            <a:spLocks noGrp="1"/>
          </p:cNvSpPr>
          <p:nvPr>
            <p:ph type="sldNum" sz="quarter" idx="12"/>
          </p:nvPr>
        </p:nvSpPr>
        <p:spPr/>
        <p:txBody>
          <a:bodyPr/>
          <a:lstStyle/>
          <a:p>
            <a:fld id="{2940D41B-567D-452B-898C-D8D142AC9D4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9301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6389-62B8-4636-9ADD-9E372EB60827}"/>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59DDDE5-1E82-4199-986D-776CF1AC6ADA}"/>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757F6-3352-49C4-99D5-83C5BF705993}"/>
              </a:ext>
            </a:extLst>
          </p:cNvPr>
          <p:cNvSpPr>
            <a:spLocks noGrp="1"/>
          </p:cNvSpPr>
          <p:nvPr>
            <p:ph type="dt" sz="half" idx="10"/>
          </p:nvPr>
        </p:nvSpPr>
        <p:spPr/>
        <p:txBody>
          <a:bodyPr/>
          <a:lstStyle/>
          <a:p>
            <a:fld id="{A5EF426C-6909-49C4-8316-124644F7151E}" type="datetimeFigureOut">
              <a:rPr lang="en-US" smtClean="0">
                <a:solidFill>
                  <a:prstClr val="white"/>
                </a:solidFill>
              </a:rPr>
              <a:pPr/>
              <a:t>2/12/2020</a:t>
            </a:fld>
            <a:endParaRPr lang="en-US">
              <a:solidFill>
                <a:prstClr val="white"/>
              </a:solidFill>
            </a:endParaRPr>
          </a:p>
        </p:txBody>
      </p:sp>
      <p:sp>
        <p:nvSpPr>
          <p:cNvPr id="5" name="Footer Placeholder 4">
            <a:extLst>
              <a:ext uri="{FF2B5EF4-FFF2-40B4-BE49-F238E27FC236}">
                <a16:creationId xmlns:a16="http://schemas.microsoft.com/office/drawing/2014/main" id="{F9A4A694-64DB-4567-831C-56BC3795F674}"/>
              </a:ext>
            </a:extLst>
          </p:cNvPr>
          <p:cNvSpPr>
            <a:spLocks noGrp="1"/>
          </p:cNvSpPr>
          <p:nvPr>
            <p:ph type="ftr" sz="quarter" idx="11"/>
          </p:nvPr>
        </p:nvSpPr>
        <p:spPr/>
        <p:txBody>
          <a:bodyPr/>
          <a:lstStyle/>
          <a:p>
            <a:endParaRPr lang="en-US">
              <a:solidFill>
                <a:prstClr val="white"/>
              </a:solidFill>
            </a:endParaRPr>
          </a:p>
        </p:txBody>
      </p:sp>
      <p:sp>
        <p:nvSpPr>
          <p:cNvPr id="6" name="Slide Number Placeholder 5">
            <a:extLst>
              <a:ext uri="{FF2B5EF4-FFF2-40B4-BE49-F238E27FC236}">
                <a16:creationId xmlns:a16="http://schemas.microsoft.com/office/drawing/2014/main" id="{C2A0319B-3339-4936-B257-06935F54CB1F}"/>
              </a:ext>
            </a:extLst>
          </p:cNvPr>
          <p:cNvSpPr>
            <a:spLocks noGrp="1"/>
          </p:cNvSpPr>
          <p:nvPr>
            <p:ph type="sldNum" sz="quarter" idx="12"/>
          </p:nvPr>
        </p:nvSpPr>
        <p:spPr/>
        <p:txBody>
          <a:bodyPr/>
          <a:lstStyle/>
          <a:p>
            <a:fld id="{2940D41B-567D-452B-898C-D8D142AC9D4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50109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1D32-9848-44D4-AA97-245AE180D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3FF8DF-7E10-4057-B3EA-5290E3F5A9E1}"/>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481692-CA8F-4339-AF33-67784A52F6A1}"/>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6C1570-760B-4E5C-9A56-C36D6E3FF707}"/>
              </a:ext>
            </a:extLst>
          </p:cNvPr>
          <p:cNvSpPr>
            <a:spLocks noGrp="1"/>
          </p:cNvSpPr>
          <p:nvPr>
            <p:ph type="dt" sz="half" idx="10"/>
          </p:nvPr>
        </p:nvSpPr>
        <p:spPr/>
        <p:txBody>
          <a:bodyPr/>
          <a:lstStyle/>
          <a:p>
            <a:fld id="{A5EF426C-6909-49C4-8316-124644F7151E}" type="datetimeFigureOut">
              <a:rPr lang="en-US" smtClean="0">
                <a:solidFill>
                  <a:prstClr val="white"/>
                </a:solidFill>
              </a:rPr>
              <a:pPr/>
              <a:t>2/12/2020</a:t>
            </a:fld>
            <a:endParaRPr lang="en-US">
              <a:solidFill>
                <a:prstClr val="white"/>
              </a:solidFill>
            </a:endParaRPr>
          </a:p>
        </p:txBody>
      </p:sp>
      <p:sp>
        <p:nvSpPr>
          <p:cNvPr id="6" name="Footer Placeholder 5">
            <a:extLst>
              <a:ext uri="{FF2B5EF4-FFF2-40B4-BE49-F238E27FC236}">
                <a16:creationId xmlns:a16="http://schemas.microsoft.com/office/drawing/2014/main" id="{BB7BFB6B-D587-4901-BDFF-A850943CF453}"/>
              </a:ext>
            </a:extLst>
          </p:cNvPr>
          <p:cNvSpPr>
            <a:spLocks noGrp="1"/>
          </p:cNvSpPr>
          <p:nvPr>
            <p:ph type="ftr" sz="quarter" idx="11"/>
          </p:nvPr>
        </p:nvSpPr>
        <p:spPr/>
        <p:txBody>
          <a:bodyPr/>
          <a:lstStyle/>
          <a:p>
            <a:endParaRPr lang="en-US">
              <a:solidFill>
                <a:prstClr val="white"/>
              </a:solidFill>
            </a:endParaRPr>
          </a:p>
        </p:txBody>
      </p:sp>
      <p:sp>
        <p:nvSpPr>
          <p:cNvPr id="7" name="Slide Number Placeholder 6">
            <a:extLst>
              <a:ext uri="{FF2B5EF4-FFF2-40B4-BE49-F238E27FC236}">
                <a16:creationId xmlns:a16="http://schemas.microsoft.com/office/drawing/2014/main" id="{2D1B2042-C4DF-4F12-9933-E7B74E096BB6}"/>
              </a:ext>
            </a:extLst>
          </p:cNvPr>
          <p:cNvSpPr>
            <a:spLocks noGrp="1"/>
          </p:cNvSpPr>
          <p:nvPr>
            <p:ph type="sldNum" sz="quarter" idx="12"/>
          </p:nvPr>
        </p:nvSpPr>
        <p:spPr/>
        <p:txBody>
          <a:bodyPr/>
          <a:lstStyle/>
          <a:p>
            <a:fld id="{2940D41B-567D-452B-898C-D8D142AC9D4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35521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F411-493C-487C-96C0-2BCB15D99250}"/>
              </a:ext>
            </a:extLst>
          </p:cNvPr>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F2FEAC-542C-4FDD-81EF-8631FF6460E7}"/>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6B95B897-30AA-419C-B168-9BB981036BBA}"/>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07D114-0221-4DF4-92A1-F76CDC7800F0}"/>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616C3-6FE3-4D52-881B-20EE02D239B2}"/>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BE074B-95F0-481F-9992-3CBA7AD08AEF}"/>
              </a:ext>
            </a:extLst>
          </p:cNvPr>
          <p:cNvSpPr>
            <a:spLocks noGrp="1"/>
          </p:cNvSpPr>
          <p:nvPr>
            <p:ph type="dt" sz="half" idx="10"/>
          </p:nvPr>
        </p:nvSpPr>
        <p:spPr/>
        <p:txBody>
          <a:bodyPr/>
          <a:lstStyle/>
          <a:p>
            <a:fld id="{A5EF426C-6909-49C4-8316-124644F7151E}" type="datetimeFigureOut">
              <a:rPr lang="en-US" smtClean="0">
                <a:solidFill>
                  <a:prstClr val="black"/>
                </a:solidFill>
              </a:rPr>
              <a:pPr/>
              <a:t>2/12/2020</a:t>
            </a:fld>
            <a:endParaRPr lang="en-US">
              <a:solidFill>
                <a:prstClr val="black"/>
              </a:solidFill>
            </a:endParaRPr>
          </a:p>
        </p:txBody>
      </p:sp>
      <p:sp>
        <p:nvSpPr>
          <p:cNvPr id="8" name="Footer Placeholder 7">
            <a:extLst>
              <a:ext uri="{FF2B5EF4-FFF2-40B4-BE49-F238E27FC236}">
                <a16:creationId xmlns:a16="http://schemas.microsoft.com/office/drawing/2014/main" id="{DB333D62-7281-421C-A9A2-0CBE1A7FAEFF}"/>
              </a:ext>
            </a:extLst>
          </p:cNvPr>
          <p:cNvSpPr>
            <a:spLocks noGrp="1"/>
          </p:cNvSpPr>
          <p:nvPr>
            <p:ph type="ftr" sz="quarter" idx="11"/>
          </p:nvPr>
        </p:nvSpPr>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BF47E7BD-F441-4B1C-A88D-A653BAE49BED}"/>
              </a:ext>
            </a:extLst>
          </p:cNvPr>
          <p:cNvSpPr>
            <a:spLocks noGrp="1"/>
          </p:cNvSpPr>
          <p:nvPr>
            <p:ph type="sldNum" sz="quarter" idx="12"/>
          </p:nvPr>
        </p:nvSpPr>
        <p:spPr/>
        <p:txBody>
          <a:bodyPr/>
          <a:lstStyle/>
          <a:p>
            <a:fld id="{2940D41B-567D-452B-898C-D8D142AC9D4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2458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7109-FF0B-443C-90AB-D9A06608E9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7C0B83-EAC1-49A2-932B-55366E832D3B}"/>
              </a:ext>
            </a:extLst>
          </p:cNvPr>
          <p:cNvSpPr>
            <a:spLocks noGrp="1"/>
          </p:cNvSpPr>
          <p:nvPr>
            <p:ph type="dt" sz="half" idx="10"/>
          </p:nvPr>
        </p:nvSpPr>
        <p:spPr/>
        <p:txBody>
          <a:bodyPr/>
          <a:lstStyle/>
          <a:p>
            <a:fld id="{A5EF426C-6909-49C4-8316-124644F7151E}" type="datetimeFigureOut">
              <a:rPr lang="en-US" smtClean="0">
                <a:solidFill>
                  <a:prstClr val="white"/>
                </a:solidFill>
              </a:rPr>
              <a:pPr/>
              <a:t>2/12/2020</a:t>
            </a:fld>
            <a:endParaRPr lang="en-US">
              <a:solidFill>
                <a:prstClr val="white"/>
              </a:solidFill>
            </a:endParaRPr>
          </a:p>
        </p:txBody>
      </p:sp>
      <p:sp>
        <p:nvSpPr>
          <p:cNvPr id="4" name="Footer Placeholder 3">
            <a:extLst>
              <a:ext uri="{FF2B5EF4-FFF2-40B4-BE49-F238E27FC236}">
                <a16:creationId xmlns:a16="http://schemas.microsoft.com/office/drawing/2014/main" id="{BF604077-0D32-43BE-A929-9C515AB93B6F}"/>
              </a:ext>
            </a:extLst>
          </p:cNvPr>
          <p:cNvSpPr>
            <a:spLocks noGrp="1"/>
          </p:cNvSpPr>
          <p:nvPr>
            <p:ph type="ftr" sz="quarter" idx="11"/>
          </p:nvPr>
        </p:nvSpPr>
        <p:spPr/>
        <p:txBody>
          <a:bodyPr/>
          <a:lstStyle/>
          <a:p>
            <a:endParaRPr lang="en-US">
              <a:solidFill>
                <a:prstClr val="white"/>
              </a:solidFill>
            </a:endParaRPr>
          </a:p>
        </p:txBody>
      </p:sp>
      <p:sp>
        <p:nvSpPr>
          <p:cNvPr id="5" name="Slide Number Placeholder 4">
            <a:extLst>
              <a:ext uri="{FF2B5EF4-FFF2-40B4-BE49-F238E27FC236}">
                <a16:creationId xmlns:a16="http://schemas.microsoft.com/office/drawing/2014/main" id="{EAC88D11-FEB0-48D4-990D-FB5FB4C52D54}"/>
              </a:ext>
            </a:extLst>
          </p:cNvPr>
          <p:cNvSpPr>
            <a:spLocks noGrp="1"/>
          </p:cNvSpPr>
          <p:nvPr>
            <p:ph type="sldNum" sz="quarter" idx="12"/>
          </p:nvPr>
        </p:nvSpPr>
        <p:spPr/>
        <p:txBody>
          <a:bodyPr/>
          <a:lstStyle/>
          <a:p>
            <a:fld id="{2940D41B-567D-452B-898C-D8D142AC9D4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75485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E49888-F2AD-4130-9198-245E744953CD}"/>
              </a:ext>
            </a:extLst>
          </p:cNvPr>
          <p:cNvSpPr>
            <a:spLocks noGrp="1"/>
          </p:cNvSpPr>
          <p:nvPr>
            <p:ph type="dt" sz="half" idx="10"/>
          </p:nvPr>
        </p:nvSpPr>
        <p:spPr/>
        <p:txBody>
          <a:bodyPr/>
          <a:lstStyle/>
          <a:p>
            <a:fld id="{A5EF426C-6909-49C4-8316-124644F7151E}" type="datetimeFigureOut">
              <a:rPr lang="en-US" smtClean="0">
                <a:solidFill>
                  <a:prstClr val="black"/>
                </a:solidFill>
              </a:rPr>
              <a:pPr/>
              <a:t>2/12/2020</a:t>
            </a:fld>
            <a:endParaRPr lang="en-US">
              <a:solidFill>
                <a:prstClr val="black"/>
              </a:solidFill>
            </a:endParaRPr>
          </a:p>
        </p:txBody>
      </p:sp>
      <p:sp>
        <p:nvSpPr>
          <p:cNvPr id="3" name="Footer Placeholder 2">
            <a:extLst>
              <a:ext uri="{FF2B5EF4-FFF2-40B4-BE49-F238E27FC236}">
                <a16:creationId xmlns:a16="http://schemas.microsoft.com/office/drawing/2014/main" id="{9A8D0864-B1C0-4CA9-9B0A-BD7473D9A3C5}"/>
              </a:ext>
            </a:extLst>
          </p:cNvPr>
          <p:cNvSpPr>
            <a:spLocks noGrp="1"/>
          </p:cNvSpPr>
          <p:nvPr>
            <p:ph type="ftr" sz="quarter" idx="11"/>
          </p:nvPr>
        </p:nvSpPr>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36293004-7C83-4E09-9831-304EF860062D}"/>
              </a:ext>
            </a:extLst>
          </p:cNvPr>
          <p:cNvSpPr>
            <a:spLocks noGrp="1"/>
          </p:cNvSpPr>
          <p:nvPr>
            <p:ph type="sldNum" sz="quarter" idx="12"/>
          </p:nvPr>
        </p:nvSpPr>
        <p:spPr/>
        <p:txBody>
          <a:bodyPr/>
          <a:lstStyle/>
          <a:p>
            <a:fld id="{2940D41B-567D-452B-898C-D8D142AC9D4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9129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0A98A-9A4F-439D-930A-9F6F0641CB8E}"/>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336AAAC2-8E6B-420D-BBF7-1764ECFEDD1D}"/>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0AA4C8-A83B-4175-A583-C68E772E530E}"/>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CF910F3C-1F70-4505-B9D9-9C63361E69A4}"/>
              </a:ext>
            </a:extLst>
          </p:cNvPr>
          <p:cNvSpPr>
            <a:spLocks noGrp="1"/>
          </p:cNvSpPr>
          <p:nvPr>
            <p:ph type="dt" sz="half" idx="10"/>
          </p:nvPr>
        </p:nvSpPr>
        <p:spPr/>
        <p:txBody>
          <a:bodyPr/>
          <a:lstStyle/>
          <a:p>
            <a:fld id="{A5EF426C-6909-49C4-8316-124644F7151E}" type="datetimeFigureOut">
              <a:rPr lang="en-US" smtClean="0">
                <a:solidFill>
                  <a:prstClr val="black"/>
                </a:solidFill>
              </a:rPr>
              <a:pPr/>
              <a:t>2/12/2020</a:t>
            </a:fld>
            <a:endParaRPr lang="en-US">
              <a:solidFill>
                <a:prstClr val="black"/>
              </a:solidFill>
            </a:endParaRPr>
          </a:p>
        </p:txBody>
      </p:sp>
      <p:sp>
        <p:nvSpPr>
          <p:cNvPr id="6" name="Footer Placeholder 5">
            <a:extLst>
              <a:ext uri="{FF2B5EF4-FFF2-40B4-BE49-F238E27FC236}">
                <a16:creationId xmlns:a16="http://schemas.microsoft.com/office/drawing/2014/main" id="{50DDCC35-FF40-48C8-82BB-C9F033930560}"/>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B07A297A-EA66-4684-84E5-96ACB0D31C01}"/>
              </a:ext>
            </a:extLst>
          </p:cNvPr>
          <p:cNvSpPr>
            <a:spLocks noGrp="1"/>
          </p:cNvSpPr>
          <p:nvPr>
            <p:ph type="sldNum" sz="quarter" idx="12"/>
          </p:nvPr>
        </p:nvSpPr>
        <p:spPr/>
        <p:txBody>
          <a:bodyPr/>
          <a:lstStyle/>
          <a:p>
            <a:fld id="{2940D41B-567D-452B-898C-D8D142AC9D4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36523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DF00-5762-4526-87AD-08FEEEE87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D95684-B2DE-4FD8-87CE-C26C741EC0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902E6-3618-4BCB-A425-DD09467579E2}"/>
              </a:ext>
            </a:extLst>
          </p:cNvPr>
          <p:cNvSpPr>
            <a:spLocks noGrp="1"/>
          </p:cNvSpPr>
          <p:nvPr>
            <p:ph type="dt" sz="half" idx="10"/>
          </p:nvPr>
        </p:nvSpPr>
        <p:spPr/>
        <p:txBody>
          <a:bodyPr/>
          <a:lstStyle/>
          <a:p>
            <a:fld id="{CD4A9879-08C4-4DBD-8147-FE519CD83791}" type="datetimeFigureOut">
              <a:rPr lang="en-US" smtClean="0"/>
              <a:t>2/12/2020</a:t>
            </a:fld>
            <a:endParaRPr lang="en-US"/>
          </a:p>
        </p:txBody>
      </p:sp>
      <p:sp>
        <p:nvSpPr>
          <p:cNvPr id="5" name="Footer Placeholder 4">
            <a:extLst>
              <a:ext uri="{FF2B5EF4-FFF2-40B4-BE49-F238E27FC236}">
                <a16:creationId xmlns:a16="http://schemas.microsoft.com/office/drawing/2014/main" id="{9B109046-D314-4228-9F65-F1767B2B4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C25CD-2C9C-43AC-915A-C1B75A3D3273}"/>
              </a:ext>
            </a:extLst>
          </p:cNvPr>
          <p:cNvSpPr>
            <a:spLocks noGrp="1"/>
          </p:cNvSpPr>
          <p:nvPr>
            <p:ph type="sldNum" sz="quarter" idx="12"/>
          </p:nvPr>
        </p:nvSpPr>
        <p:spPr/>
        <p:txBody>
          <a:bodyPr/>
          <a:lstStyle/>
          <a:p>
            <a:fld id="{886CD3E6-2332-44F4-97B1-743B54E64E6B}" type="slidenum">
              <a:rPr lang="en-US" smtClean="0"/>
              <a:t>‹#›</a:t>
            </a:fld>
            <a:endParaRPr lang="en-US"/>
          </a:p>
        </p:txBody>
      </p:sp>
    </p:spTree>
    <p:extLst>
      <p:ext uri="{BB962C8B-B14F-4D97-AF65-F5344CB8AC3E}">
        <p14:creationId xmlns:p14="http://schemas.microsoft.com/office/powerpoint/2010/main" val="4060955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E736-7718-498D-A468-B63FB5D7209F}"/>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763AD613-BC83-42FD-980F-FB4256ED0A85}"/>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a:extLst>
              <a:ext uri="{FF2B5EF4-FFF2-40B4-BE49-F238E27FC236}">
                <a16:creationId xmlns:a16="http://schemas.microsoft.com/office/drawing/2014/main" id="{62B5A068-CA03-4CCD-BB9C-B98946504C29}"/>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2F9B2050-D6AF-456A-BA53-29E3A91B82CE}"/>
              </a:ext>
            </a:extLst>
          </p:cNvPr>
          <p:cNvSpPr>
            <a:spLocks noGrp="1"/>
          </p:cNvSpPr>
          <p:nvPr>
            <p:ph type="dt" sz="half" idx="10"/>
          </p:nvPr>
        </p:nvSpPr>
        <p:spPr/>
        <p:txBody>
          <a:bodyPr/>
          <a:lstStyle/>
          <a:p>
            <a:fld id="{A5EF426C-6909-49C4-8316-124644F7151E}" type="datetimeFigureOut">
              <a:rPr lang="en-US" smtClean="0">
                <a:solidFill>
                  <a:prstClr val="white"/>
                </a:solidFill>
              </a:rPr>
              <a:pPr/>
              <a:t>2/12/2020</a:t>
            </a:fld>
            <a:endParaRPr lang="en-US">
              <a:solidFill>
                <a:prstClr val="white"/>
              </a:solidFill>
            </a:endParaRPr>
          </a:p>
        </p:txBody>
      </p:sp>
      <p:sp>
        <p:nvSpPr>
          <p:cNvPr id="6" name="Footer Placeholder 5">
            <a:extLst>
              <a:ext uri="{FF2B5EF4-FFF2-40B4-BE49-F238E27FC236}">
                <a16:creationId xmlns:a16="http://schemas.microsoft.com/office/drawing/2014/main" id="{0EEDF9BA-0A99-4746-9D27-C83B6A3157F7}"/>
              </a:ext>
            </a:extLst>
          </p:cNvPr>
          <p:cNvSpPr>
            <a:spLocks noGrp="1"/>
          </p:cNvSpPr>
          <p:nvPr>
            <p:ph type="ftr" sz="quarter" idx="11"/>
          </p:nvPr>
        </p:nvSpPr>
        <p:spPr/>
        <p:txBody>
          <a:bodyPr/>
          <a:lstStyle/>
          <a:p>
            <a:endParaRPr lang="en-US">
              <a:solidFill>
                <a:prstClr val="white"/>
              </a:solidFill>
            </a:endParaRPr>
          </a:p>
        </p:txBody>
      </p:sp>
      <p:sp>
        <p:nvSpPr>
          <p:cNvPr id="7" name="Slide Number Placeholder 6">
            <a:extLst>
              <a:ext uri="{FF2B5EF4-FFF2-40B4-BE49-F238E27FC236}">
                <a16:creationId xmlns:a16="http://schemas.microsoft.com/office/drawing/2014/main" id="{C83284C7-CF39-4226-AF19-50FE740E4E8D}"/>
              </a:ext>
            </a:extLst>
          </p:cNvPr>
          <p:cNvSpPr>
            <a:spLocks noGrp="1"/>
          </p:cNvSpPr>
          <p:nvPr>
            <p:ph type="sldNum" sz="quarter" idx="12"/>
          </p:nvPr>
        </p:nvSpPr>
        <p:spPr/>
        <p:txBody>
          <a:bodyPr/>
          <a:lstStyle/>
          <a:p>
            <a:fld id="{2940D41B-567D-452B-898C-D8D142AC9D4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05612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36AEE-9B9F-4FE6-BAAF-F5FDFB413B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399DC7-3FCB-46F0-8B95-0B587A135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5C601-EAD1-40F2-8405-2713FE66B3CA}"/>
              </a:ext>
            </a:extLst>
          </p:cNvPr>
          <p:cNvSpPr>
            <a:spLocks noGrp="1"/>
          </p:cNvSpPr>
          <p:nvPr>
            <p:ph type="dt" sz="half" idx="10"/>
          </p:nvPr>
        </p:nvSpPr>
        <p:spPr/>
        <p:txBody>
          <a:bodyPr/>
          <a:lstStyle/>
          <a:p>
            <a:fld id="{A5EF426C-6909-49C4-8316-124644F7151E}" type="datetimeFigureOut">
              <a:rPr lang="en-US" smtClean="0">
                <a:solidFill>
                  <a:prstClr val="black"/>
                </a:solidFill>
              </a:rPr>
              <a:pPr/>
              <a:t>2/12/2020</a:t>
            </a:fld>
            <a:endParaRPr lang="en-US">
              <a:solidFill>
                <a:prstClr val="black"/>
              </a:solidFill>
            </a:endParaRPr>
          </a:p>
        </p:txBody>
      </p:sp>
      <p:sp>
        <p:nvSpPr>
          <p:cNvPr id="5" name="Footer Placeholder 4">
            <a:extLst>
              <a:ext uri="{FF2B5EF4-FFF2-40B4-BE49-F238E27FC236}">
                <a16:creationId xmlns:a16="http://schemas.microsoft.com/office/drawing/2014/main" id="{90F7B08F-BE2B-4483-9E3D-E9EF6A1A0DA1}"/>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2E24953E-5431-40FF-ADB1-81272F0B498C}"/>
              </a:ext>
            </a:extLst>
          </p:cNvPr>
          <p:cNvSpPr>
            <a:spLocks noGrp="1"/>
          </p:cNvSpPr>
          <p:nvPr>
            <p:ph type="sldNum" sz="quarter" idx="12"/>
          </p:nvPr>
        </p:nvSpPr>
        <p:spPr/>
        <p:txBody>
          <a:bodyPr/>
          <a:lstStyle/>
          <a:p>
            <a:fld id="{2940D41B-567D-452B-898C-D8D142AC9D4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92065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0E64F-8178-406B-B256-70A60DA5DF3B}"/>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0E9184-CED4-468B-88F2-06CCD7EF9454}"/>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24521-A8BA-4BCD-A1A0-42D67FDBD349}"/>
              </a:ext>
            </a:extLst>
          </p:cNvPr>
          <p:cNvSpPr>
            <a:spLocks noGrp="1"/>
          </p:cNvSpPr>
          <p:nvPr>
            <p:ph type="dt" sz="half" idx="10"/>
          </p:nvPr>
        </p:nvSpPr>
        <p:spPr/>
        <p:txBody>
          <a:bodyPr/>
          <a:lstStyle/>
          <a:p>
            <a:fld id="{A5EF426C-6909-49C4-8316-124644F7151E}" type="datetimeFigureOut">
              <a:rPr lang="en-US" smtClean="0">
                <a:solidFill>
                  <a:prstClr val="black"/>
                </a:solidFill>
              </a:rPr>
              <a:pPr/>
              <a:t>2/12/2020</a:t>
            </a:fld>
            <a:endParaRPr lang="en-US">
              <a:solidFill>
                <a:prstClr val="black"/>
              </a:solidFill>
            </a:endParaRPr>
          </a:p>
        </p:txBody>
      </p:sp>
      <p:sp>
        <p:nvSpPr>
          <p:cNvPr id="5" name="Footer Placeholder 4">
            <a:extLst>
              <a:ext uri="{FF2B5EF4-FFF2-40B4-BE49-F238E27FC236}">
                <a16:creationId xmlns:a16="http://schemas.microsoft.com/office/drawing/2014/main" id="{256CB931-B2BB-486E-84E3-1CDA7D8AAB87}"/>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413424B1-671B-4E5F-A00A-861533AA95DD}"/>
              </a:ext>
            </a:extLst>
          </p:cNvPr>
          <p:cNvSpPr>
            <a:spLocks noGrp="1"/>
          </p:cNvSpPr>
          <p:nvPr>
            <p:ph type="sldNum" sz="quarter" idx="12"/>
          </p:nvPr>
        </p:nvSpPr>
        <p:spPr/>
        <p:txBody>
          <a:bodyPr/>
          <a:lstStyle/>
          <a:p>
            <a:fld id="{2940D41B-567D-452B-898C-D8D142AC9D4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0163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E7BD-0B64-4F2F-87AC-5FFA01F3FEE5}"/>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D4C11352-B4D4-4C7C-A557-F0C956B2E6A9}"/>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C520D194-A2DC-4E52-BDD9-7DA78F1CC7BF}"/>
              </a:ext>
            </a:extLst>
          </p:cNvPr>
          <p:cNvSpPr>
            <a:spLocks noGrp="1"/>
          </p:cNvSpPr>
          <p:nvPr>
            <p:ph type="dt" sz="half" idx="10"/>
          </p:nvPr>
        </p:nvSpPr>
        <p:spPr/>
        <p:txBody>
          <a:bodyPr/>
          <a:lstStyle/>
          <a:p>
            <a:fld id="{B6360D38-95BE-4FAB-9201-B29C420D0BBC}" type="datetimeFigureOut">
              <a:rPr lang="en-US" smtClean="0"/>
              <a:t>2/12/2020</a:t>
            </a:fld>
            <a:endParaRPr lang="en-US"/>
          </a:p>
        </p:txBody>
      </p:sp>
      <p:sp>
        <p:nvSpPr>
          <p:cNvPr id="5" name="Footer Placeholder 4">
            <a:extLst>
              <a:ext uri="{FF2B5EF4-FFF2-40B4-BE49-F238E27FC236}">
                <a16:creationId xmlns:a16="http://schemas.microsoft.com/office/drawing/2014/main" id="{87CFD586-F36C-492C-BC35-22DD8282F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22308-1E9B-4266-B166-49A23818B2E3}"/>
              </a:ext>
            </a:extLst>
          </p:cNvPr>
          <p:cNvSpPr>
            <a:spLocks noGrp="1"/>
          </p:cNvSpPr>
          <p:nvPr>
            <p:ph type="sldNum" sz="quarter" idx="12"/>
          </p:nvPr>
        </p:nvSpPr>
        <p:spPr/>
        <p:txBody>
          <a:bodyPr/>
          <a:lstStyle/>
          <a:p>
            <a:fld id="{03BDE372-C9D6-4C99-AAB1-17EC3A1F10D0}" type="slidenum">
              <a:rPr lang="en-US" smtClean="0"/>
              <a:t>‹#›</a:t>
            </a:fld>
            <a:endParaRPr lang="en-US"/>
          </a:p>
        </p:txBody>
      </p:sp>
    </p:spTree>
    <p:extLst>
      <p:ext uri="{BB962C8B-B14F-4D97-AF65-F5344CB8AC3E}">
        <p14:creationId xmlns:p14="http://schemas.microsoft.com/office/powerpoint/2010/main" val="2812361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DF00-5762-4526-87AD-08FEEEE87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D95684-B2DE-4FD8-87CE-C26C741EC0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902E6-3618-4BCB-A425-DD09467579E2}"/>
              </a:ext>
            </a:extLst>
          </p:cNvPr>
          <p:cNvSpPr>
            <a:spLocks noGrp="1"/>
          </p:cNvSpPr>
          <p:nvPr>
            <p:ph type="dt" sz="half" idx="10"/>
          </p:nvPr>
        </p:nvSpPr>
        <p:spPr/>
        <p:txBody>
          <a:bodyPr/>
          <a:lstStyle/>
          <a:p>
            <a:fld id="{B6360D38-95BE-4FAB-9201-B29C420D0BBC}" type="datetimeFigureOut">
              <a:rPr lang="en-US" smtClean="0"/>
              <a:t>2/12/2020</a:t>
            </a:fld>
            <a:endParaRPr lang="en-US"/>
          </a:p>
        </p:txBody>
      </p:sp>
      <p:sp>
        <p:nvSpPr>
          <p:cNvPr id="5" name="Footer Placeholder 4">
            <a:extLst>
              <a:ext uri="{FF2B5EF4-FFF2-40B4-BE49-F238E27FC236}">
                <a16:creationId xmlns:a16="http://schemas.microsoft.com/office/drawing/2014/main" id="{9B109046-D314-4228-9F65-F1767B2B4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C25CD-2C9C-43AC-915A-C1B75A3D3273}"/>
              </a:ext>
            </a:extLst>
          </p:cNvPr>
          <p:cNvSpPr>
            <a:spLocks noGrp="1"/>
          </p:cNvSpPr>
          <p:nvPr>
            <p:ph type="sldNum" sz="quarter" idx="12"/>
          </p:nvPr>
        </p:nvSpPr>
        <p:spPr/>
        <p:txBody>
          <a:bodyPr/>
          <a:lstStyle/>
          <a:p>
            <a:fld id="{03BDE372-C9D6-4C99-AAB1-17EC3A1F10D0}" type="slidenum">
              <a:rPr lang="en-US" smtClean="0"/>
              <a:t>‹#›</a:t>
            </a:fld>
            <a:endParaRPr lang="en-US"/>
          </a:p>
        </p:txBody>
      </p:sp>
    </p:spTree>
    <p:extLst>
      <p:ext uri="{BB962C8B-B14F-4D97-AF65-F5344CB8AC3E}">
        <p14:creationId xmlns:p14="http://schemas.microsoft.com/office/powerpoint/2010/main" val="724938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6389-62B8-4636-9ADD-9E372EB60827}"/>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59DDDE5-1E82-4199-986D-776CF1AC6ADA}"/>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757F6-3352-49C4-99D5-83C5BF705993}"/>
              </a:ext>
            </a:extLst>
          </p:cNvPr>
          <p:cNvSpPr>
            <a:spLocks noGrp="1"/>
          </p:cNvSpPr>
          <p:nvPr>
            <p:ph type="dt" sz="half" idx="10"/>
          </p:nvPr>
        </p:nvSpPr>
        <p:spPr/>
        <p:txBody>
          <a:bodyPr/>
          <a:lstStyle/>
          <a:p>
            <a:fld id="{B6360D38-95BE-4FAB-9201-B29C420D0BBC}" type="datetimeFigureOut">
              <a:rPr lang="en-US" smtClean="0"/>
              <a:t>2/12/2020</a:t>
            </a:fld>
            <a:endParaRPr lang="en-US"/>
          </a:p>
        </p:txBody>
      </p:sp>
      <p:sp>
        <p:nvSpPr>
          <p:cNvPr id="5" name="Footer Placeholder 4">
            <a:extLst>
              <a:ext uri="{FF2B5EF4-FFF2-40B4-BE49-F238E27FC236}">
                <a16:creationId xmlns:a16="http://schemas.microsoft.com/office/drawing/2014/main" id="{F9A4A694-64DB-4567-831C-56BC3795F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0319B-3339-4936-B257-06935F54CB1F}"/>
              </a:ext>
            </a:extLst>
          </p:cNvPr>
          <p:cNvSpPr>
            <a:spLocks noGrp="1"/>
          </p:cNvSpPr>
          <p:nvPr>
            <p:ph type="sldNum" sz="quarter" idx="12"/>
          </p:nvPr>
        </p:nvSpPr>
        <p:spPr/>
        <p:txBody>
          <a:bodyPr/>
          <a:lstStyle/>
          <a:p>
            <a:fld id="{03BDE372-C9D6-4C99-AAB1-17EC3A1F10D0}" type="slidenum">
              <a:rPr lang="en-US" smtClean="0"/>
              <a:t>‹#›</a:t>
            </a:fld>
            <a:endParaRPr lang="en-US"/>
          </a:p>
        </p:txBody>
      </p:sp>
    </p:spTree>
    <p:extLst>
      <p:ext uri="{BB962C8B-B14F-4D97-AF65-F5344CB8AC3E}">
        <p14:creationId xmlns:p14="http://schemas.microsoft.com/office/powerpoint/2010/main" val="519840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1D32-9848-44D4-AA97-245AE180D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3FF8DF-7E10-4057-B3EA-5290E3F5A9E1}"/>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481692-CA8F-4339-AF33-67784A52F6A1}"/>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6C1570-760B-4E5C-9A56-C36D6E3FF707}"/>
              </a:ext>
            </a:extLst>
          </p:cNvPr>
          <p:cNvSpPr>
            <a:spLocks noGrp="1"/>
          </p:cNvSpPr>
          <p:nvPr>
            <p:ph type="dt" sz="half" idx="10"/>
          </p:nvPr>
        </p:nvSpPr>
        <p:spPr/>
        <p:txBody>
          <a:bodyPr/>
          <a:lstStyle/>
          <a:p>
            <a:fld id="{B6360D38-95BE-4FAB-9201-B29C420D0BBC}" type="datetimeFigureOut">
              <a:rPr lang="en-US" smtClean="0"/>
              <a:t>2/12/2020</a:t>
            </a:fld>
            <a:endParaRPr lang="en-US"/>
          </a:p>
        </p:txBody>
      </p:sp>
      <p:sp>
        <p:nvSpPr>
          <p:cNvPr id="6" name="Footer Placeholder 5">
            <a:extLst>
              <a:ext uri="{FF2B5EF4-FFF2-40B4-BE49-F238E27FC236}">
                <a16:creationId xmlns:a16="http://schemas.microsoft.com/office/drawing/2014/main" id="{BB7BFB6B-D587-4901-BDFF-A850943CF4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1B2042-C4DF-4F12-9933-E7B74E096BB6}"/>
              </a:ext>
            </a:extLst>
          </p:cNvPr>
          <p:cNvSpPr>
            <a:spLocks noGrp="1"/>
          </p:cNvSpPr>
          <p:nvPr>
            <p:ph type="sldNum" sz="quarter" idx="12"/>
          </p:nvPr>
        </p:nvSpPr>
        <p:spPr/>
        <p:txBody>
          <a:bodyPr/>
          <a:lstStyle/>
          <a:p>
            <a:fld id="{03BDE372-C9D6-4C99-AAB1-17EC3A1F10D0}" type="slidenum">
              <a:rPr lang="en-US" smtClean="0"/>
              <a:t>‹#›</a:t>
            </a:fld>
            <a:endParaRPr lang="en-US"/>
          </a:p>
        </p:txBody>
      </p:sp>
    </p:spTree>
    <p:extLst>
      <p:ext uri="{BB962C8B-B14F-4D97-AF65-F5344CB8AC3E}">
        <p14:creationId xmlns:p14="http://schemas.microsoft.com/office/powerpoint/2010/main" val="653486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F411-493C-487C-96C0-2BCB15D99250}"/>
              </a:ext>
            </a:extLst>
          </p:cNvPr>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F2FEAC-542C-4FDD-81EF-8631FF6460E7}"/>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6B95B897-30AA-419C-B168-9BB981036BBA}"/>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07D114-0221-4DF4-92A1-F76CDC7800F0}"/>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616C3-6FE3-4D52-881B-20EE02D239B2}"/>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BE074B-95F0-481F-9992-3CBA7AD08AEF}"/>
              </a:ext>
            </a:extLst>
          </p:cNvPr>
          <p:cNvSpPr>
            <a:spLocks noGrp="1"/>
          </p:cNvSpPr>
          <p:nvPr>
            <p:ph type="dt" sz="half" idx="10"/>
          </p:nvPr>
        </p:nvSpPr>
        <p:spPr/>
        <p:txBody>
          <a:bodyPr/>
          <a:lstStyle/>
          <a:p>
            <a:fld id="{B6360D38-95BE-4FAB-9201-B29C420D0BBC}" type="datetimeFigureOut">
              <a:rPr lang="en-US" smtClean="0"/>
              <a:t>2/12/2020</a:t>
            </a:fld>
            <a:endParaRPr lang="en-US"/>
          </a:p>
        </p:txBody>
      </p:sp>
      <p:sp>
        <p:nvSpPr>
          <p:cNvPr id="8" name="Footer Placeholder 7">
            <a:extLst>
              <a:ext uri="{FF2B5EF4-FFF2-40B4-BE49-F238E27FC236}">
                <a16:creationId xmlns:a16="http://schemas.microsoft.com/office/drawing/2014/main" id="{DB333D62-7281-421C-A9A2-0CBE1A7FAE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47E7BD-F441-4B1C-A88D-A653BAE49BED}"/>
              </a:ext>
            </a:extLst>
          </p:cNvPr>
          <p:cNvSpPr>
            <a:spLocks noGrp="1"/>
          </p:cNvSpPr>
          <p:nvPr>
            <p:ph type="sldNum" sz="quarter" idx="12"/>
          </p:nvPr>
        </p:nvSpPr>
        <p:spPr/>
        <p:txBody>
          <a:bodyPr/>
          <a:lstStyle/>
          <a:p>
            <a:fld id="{03BDE372-C9D6-4C99-AAB1-17EC3A1F10D0}" type="slidenum">
              <a:rPr lang="en-US" smtClean="0"/>
              <a:t>‹#›</a:t>
            </a:fld>
            <a:endParaRPr lang="en-US"/>
          </a:p>
        </p:txBody>
      </p:sp>
    </p:spTree>
    <p:extLst>
      <p:ext uri="{BB962C8B-B14F-4D97-AF65-F5344CB8AC3E}">
        <p14:creationId xmlns:p14="http://schemas.microsoft.com/office/powerpoint/2010/main" val="2148499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7109-FF0B-443C-90AB-D9A06608E9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7C0B83-EAC1-49A2-932B-55366E832D3B}"/>
              </a:ext>
            </a:extLst>
          </p:cNvPr>
          <p:cNvSpPr>
            <a:spLocks noGrp="1"/>
          </p:cNvSpPr>
          <p:nvPr>
            <p:ph type="dt" sz="half" idx="10"/>
          </p:nvPr>
        </p:nvSpPr>
        <p:spPr/>
        <p:txBody>
          <a:bodyPr/>
          <a:lstStyle/>
          <a:p>
            <a:fld id="{B6360D38-95BE-4FAB-9201-B29C420D0BBC}" type="datetimeFigureOut">
              <a:rPr lang="en-US" smtClean="0"/>
              <a:t>2/12/2020</a:t>
            </a:fld>
            <a:endParaRPr lang="en-US"/>
          </a:p>
        </p:txBody>
      </p:sp>
      <p:sp>
        <p:nvSpPr>
          <p:cNvPr id="4" name="Footer Placeholder 3">
            <a:extLst>
              <a:ext uri="{FF2B5EF4-FFF2-40B4-BE49-F238E27FC236}">
                <a16:creationId xmlns:a16="http://schemas.microsoft.com/office/drawing/2014/main" id="{BF604077-0D32-43BE-A929-9C515AB93B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C88D11-FEB0-48D4-990D-FB5FB4C52D54}"/>
              </a:ext>
            </a:extLst>
          </p:cNvPr>
          <p:cNvSpPr>
            <a:spLocks noGrp="1"/>
          </p:cNvSpPr>
          <p:nvPr>
            <p:ph type="sldNum" sz="quarter" idx="12"/>
          </p:nvPr>
        </p:nvSpPr>
        <p:spPr/>
        <p:txBody>
          <a:bodyPr/>
          <a:lstStyle/>
          <a:p>
            <a:fld id="{03BDE372-C9D6-4C99-AAB1-17EC3A1F10D0}" type="slidenum">
              <a:rPr lang="en-US" smtClean="0"/>
              <a:t>‹#›</a:t>
            </a:fld>
            <a:endParaRPr lang="en-US"/>
          </a:p>
        </p:txBody>
      </p:sp>
    </p:spTree>
    <p:extLst>
      <p:ext uri="{BB962C8B-B14F-4D97-AF65-F5344CB8AC3E}">
        <p14:creationId xmlns:p14="http://schemas.microsoft.com/office/powerpoint/2010/main" val="1448912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E49888-F2AD-4130-9198-245E744953CD}"/>
              </a:ext>
            </a:extLst>
          </p:cNvPr>
          <p:cNvSpPr>
            <a:spLocks noGrp="1"/>
          </p:cNvSpPr>
          <p:nvPr>
            <p:ph type="dt" sz="half" idx="10"/>
          </p:nvPr>
        </p:nvSpPr>
        <p:spPr/>
        <p:txBody>
          <a:bodyPr/>
          <a:lstStyle/>
          <a:p>
            <a:fld id="{B6360D38-95BE-4FAB-9201-B29C420D0BBC}" type="datetimeFigureOut">
              <a:rPr lang="en-US" smtClean="0"/>
              <a:t>2/12/2020</a:t>
            </a:fld>
            <a:endParaRPr lang="en-US"/>
          </a:p>
        </p:txBody>
      </p:sp>
      <p:sp>
        <p:nvSpPr>
          <p:cNvPr id="3" name="Footer Placeholder 2">
            <a:extLst>
              <a:ext uri="{FF2B5EF4-FFF2-40B4-BE49-F238E27FC236}">
                <a16:creationId xmlns:a16="http://schemas.microsoft.com/office/drawing/2014/main" id="{9A8D0864-B1C0-4CA9-9B0A-BD7473D9A3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293004-7C83-4E09-9831-304EF860062D}"/>
              </a:ext>
            </a:extLst>
          </p:cNvPr>
          <p:cNvSpPr>
            <a:spLocks noGrp="1"/>
          </p:cNvSpPr>
          <p:nvPr>
            <p:ph type="sldNum" sz="quarter" idx="12"/>
          </p:nvPr>
        </p:nvSpPr>
        <p:spPr/>
        <p:txBody>
          <a:bodyPr/>
          <a:lstStyle/>
          <a:p>
            <a:fld id="{03BDE372-C9D6-4C99-AAB1-17EC3A1F10D0}" type="slidenum">
              <a:rPr lang="en-US" smtClean="0"/>
              <a:t>‹#›</a:t>
            </a:fld>
            <a:endParaRPr lang="en-US"/>
          </a:p>
        </p:txBody>
      </p:sp>
    </p:spTree>
    <p:extLst>
      <p:ext uri="{BB962C8B-B14F-4D97-AF65-F5344CB8AC3E}">
        <p14:creationId xmlns:p14="http://schemas.microsoft.com/office/powerpoint/2010/main" val="152975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6389-62B8-4636-9ADD-9E372EB60827}"/>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59DDDE5-1E82-4199-986D-776CF1AC6ADA}"/>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757F6-3352-49C4-99D5-83C5BF705993}"/>
              </a:ext>
            </a:extLst>
          </p:cNvPr>
          <p:cNvSpPr>
            <a:spLocks noGrp="1"/>
          </p:cNvSpPr>
          <p:nvPr>
            <p:ph type="dt" sz="half" idx="10"/>
          </p:nvPr>
        </p:nvSpPr>
        <p:spPr/>
        <p:txBody>
          <a:bodyPr/>
          <a:lstStyle/>
          <a:p>
            <a:fld id="{CD4A9879-08C4-4DBD-8147-FE519CD83791}" type="datetimeFigureOut">
              <a:rPr lang="en-US" smtClean="0"/>
              <a:t>2/12/2020</a:t>
            </a:fld>
            <a:endParaRPr lang="en-US"/>
          </a:p>
        </p:txBody>
      </p:sp>
      <p:sp>
        <p:nvSpPr>
          <p:cNvPr id="5" name="Footer Placeholder 4">
            <a:extLst>
              <a:ext uri="{FF2B5EF4-FFF2-40B4-BE49-F238E27FC236}">
                <a16:creationId xmlns:a16="http://schemas.microsoft.com/office/drawing/2014/main" id="{F9A4A694-64DB-4567-831C-56BC3795F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0319B-3339-4936-B257-06935F54CB1F}"/>
              </a:ext>
            </a:extLst>
          </p:cNvPr>
          <p:cNvSpPr>
            <a:spLocks noGrp="1"/>
          </p:cNvSpPr>
          <p:nvPr>
            <p:ph type="sldNum" sz="quarter" idx="12"/>
          </p:nvPr>
        </p:nvSpPr>
        <p:spPr/>
        <p:txBody>
          <a:bodyPr/>
          <a:lstStyle/>
          <a:p>
            <a:fld id="{886CD3E6-2332-44F4-97B1-743B54E64E6B}" type="slidenum">
              <a:rPr lang="en-US" smtClean="0"/>
              <a:t>‹#›</a:t>
            </a:fld>
            <a:endParaRPr lang="en-US"/>
          </a:p>
        </p:txBody>
      </p:sp>
    </p:spTree>
    <p:extLst>
      <p:ext uri="{BB962C8B-B14F-4D97-AF65-F5344CB8AC3E}">
        <p14:creationId xmlns:p14="http://schemas.microsoft.com/office/powerpoint/2010/main" val="36634305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0A98A-9A4F-439D-930A-9F6F0641CB8E}"/>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336AAAC2-8E6B-420D-BBF7-1764ECFEDD1D}"/>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0AA4C8-A83B-4175-A583-C68E772E530E}"/>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CF910F3C-1F70-4505-B9D9-9C63361E69A4}"/>
              </a:ext>
            </a:extLst>
          </p:cNvPr>
          <p:cNvSpPr>
            <a:spLocks noGrp="1"/>
          </p:cNvSpPr>
          <p:nvPr>
            <p:ph type="dt" sz="half" idx="10"/>
          </p:nvPr>
        </p:nvSpPr>
        <p:spPr/>
        <p:txBody>
          <a:bodyPr/>
          <a:lstStyle/>
          <a:p>
            <a:fld id="{B6360D38-95BE-4FAB-9201-B29C420D0BBC}" type="datetimeFigureOut">
              <a:rPr lang="en-US" smtClean="0"/>
              <a:t>2/12/2020</a:t>
            </a:fld>
            <a:endParaRPr lang="en-US"/>
          </a:p>
        </p:txBody>
      </p:sp>
      <p:sp>
        <p:nvSpPr>
          <p:cNvPr id="6" name="Footer Placeholder 5">
            <a:extLst>
              <a:ext uri="{FF2B5EF4-FFF2-40B4-BE49-F238E27FC236}">
                <a16:creationId xmlns:a16="http://schemas.microsoft.com/office/drawing/2014/main" id="{50DDCC35-FF40-48C8-82BB-C9F0339305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7A297A-EA66-4684-84E5-96ACB0D31C01}"/>
              </a:ext>
            </a:extLst>
          </p:cNvPr>
          <p:cNvSpPr>
            <a:spLocks noGrp="1"/>
          </p:cNvSpPr>
          <p:nvPr>
            <p:ph type="sldNum" sz="quarter" idx="12"/>
          </p:nvPr>
        </p:nvSpPr>
        <p:spPr/>
        <p:txBody>
          <a:bodyPr/>
          <a:lstStyle/>
          <a:p>
            <a:fld id="{03BDE372-C9D6-4C99-AAB1-17EC3A1F10D0}" type="slidenum">
              <a:rPr lang="en-US" smtClean="0"/>
              <a:t>‹#›</a:t>
            </a:fld>
            <a:endParaRPr lang="en-US"/>
          </a:p>
        </p:txBody>
      </p:sp>
    </p:spTree>
    <p:extLst>
      <p:ext uri="{BB962C8B-B14F-4D97-AF65-F5344CB8AC3E}">
        <p14:creationId xmlns:p14="http://schemas.microsoft.com/office/powerpoint/2010/main" val="2166429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E736-7718-498D-A468-B63FB5D7209F}"/>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763AD613-BC83-42FD-980F-FB4256ED0A85}"/>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a:extLst>
              <a:ext uri="{FF2B5EF4-FFF2-40B4-BE49-F238E27FC236}">
                <a16:creationId xmlns:a16="http://schemas.microsoft.com/office/drawing/2014/main" id="{62B5A068-CA03-4CCD-BB9C-B98946504C29}"/>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2F9B2050-D6AF-456A-BA53-29E3A91B82CE}"/>
              </a:ext>
            </a:extLst>
          </p:cNvPr>
          <p:cNvSpPr>
            <a:spLocks noGrp="1"/>
          </p:cNvSpPr>
          <p:nvPr>
            <p:ph type="dt" sz="half" idx="10"/>
          </p:nvPr>
        </p:nvSpPr>
        <p:spPr/>
        <p:txBody>
          <a:bodyPr/>
          <a:lstStyle/>
          <a:p>
            <a:fld id="{B6360D38-95BE-4FAB-9201-B29C420D0BBC}" type="datetimeFigureOut">
              <a:rPr lang="en-US" smtClean="0"/>
              <a:t>2/12/2020</a:t>
            </a:fld>
            <a:endParaRPr lang="en-US"/>
          </a:p>
        </p:txBody>
      </p:sp>
      <p:sp>
        <p:nvSpPr>
          <p:cNvPr id="6" name="Footer Placeholder 5">
            <a:extLst>
              <a:ext uri="{FF2B5EF4-FFF2-40B4-BE49-F238E27FC236}">
                <a16:creationId xmlns:a16="http://schemas.microsoft.com/office/drawing/2014/main" id="{0EEDF9BA-0A99-4746-9D27-C83B6A3157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3284C7-CF39-4226-AF19-50FE740E4E8D}"/>
              </a:ext>
            </a:extLst>
          </p:cNvPr>
          <p:cNvSpPr>
            <a:spLocks noGrp="1"/>
          </p:cNvSpPr>
          <p:nvPr>
            <p:ph type="sldNum" sz="quarter" idx="12"/>
          </p:nvPr>
        </p:nvSpPr>
        <p:spPr/>
        <p:txBody>
          <a:bodyPr/>
          <a:lstStyle/>
          <a:p>
            <a:fld id="{03BDE372-C9D6-4C99-AAB1-17EC3A1F10D0}" type="slidenum">
              <a:rPr lang="en-US" smtClean="0"/>
              <a:t>‹#›</a:t>
            </a:fld>
            <a:endParaRPr lang="en-US"/>
          </a:p>
        </p:txBody>
      </p:sp>
    </p:spTree>
    <p:extLst>
      <p:ext uri="{BB962C8B-B14F-4D97-AF65-F5344CB8AC3E}">
        <p14:creationId xmlns:p14="http://schemas.microsoft.com/office/powerpoint/2010/main" val="1107611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36AEE-9B9F-4FE6-BAAF-F5FDFB413B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399DC7-3FCB-46F0-8B95-0B587A135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5C601-EAD1-40F2-8405-2713FE66B3CA}"/>
              </a:ext>
            </a:extLst>
          </p:cNvPr>
          <p:cNvSpPr>
            <a:spLocks noGrp="1"/>
          </p:cNvSpPr>
          <p:nvPr>
            <p:ph type="dt" sz="half" idx="10"/>
          </p:nvPr>
        </p:nvSpPr>
        <p:spPr/>
        <p:txBody>
          <a:bodyPr/>
          <a:lstStyle/>
          <a:p>
            <a:fld id="{B6360D38-95BE-4FAB-9201-B29C420D0BBC}" type="datetimeFigureOut">
              <a:rPr lang="en-US" smtClean="0"/>
              <a:t>2/12/2020</a:t>
            </a:fld>
            <a:endParaRPr lang="en-US"/>
          </a:p>
        </p:txBody>
      </p:sp>
      <p:sp>
        <p:nvSpPr>
          <p:cNvPr id="5" name="Footer Placeholder 4">
            <a:extLst>
              <a:ext uri="{FF2B5EF4-FFF2-40B4-BE49-F238E27FC236}">
                <a16:creationId xmlns:a16="http://schemas.microsoft.com/office/drawing/2014/main" id="{90F7B08F-BE2B-4483-9E3D-E9EF6A1A0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4953E-5431-40FF-ADB1-81272F0B498C}"/>
              </a:ext>
            </a:extLst>
          </p:cNvPr>
          <p:cNvSpPr>
            <a:spLocks noGrp="1"/>
          </p:cNvSpPr>
          <p:nvPr>
            <p:ph type="sldNum" sz="quarter" idx="12"/>
          </p:nvPr>
        </p:nvSpPr>
        <p:spPr/>
        <p:txBody>
          <a:bodyPr/>
          <a:lstStyle/>
          <a:p>
            <a:fld id="{03BDE372-C9D6-4C99-AAB1-17EC3A1F10D0}" type="slidenum">
              <a:rPr lang="en-US" smtClean="0"/>
              <a:t>‹#›</a:t>
            </a:fld>
            <a:endParaRPr lang="en-US"/>
          </a:p>
        </p:txBody>
      </p:sp>
    </p:spTree>
    <p:extLst>
      <p:ext uri="{BB962C8B-B14F-4D97-AF65-F5344CB8AC3E}">
        <p14:creationId xmlns:p14="http://schemas.microsoft.com/office/powerpoint/2010/main" val="1647641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0E64F-8178-406B-B256-70A60DA5DF3B}"/>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0E9184-CED4-468B-88F2-06CCD7EF9454}"/>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24521-A8BA-4BCD-A1A0-42D67FDBD349}"/>
              </a:ext>
            </a:extLst>
          </p:cNvPr>
          <p:cNvSpPr>
            <a:spLocks noGrp="1"/>
          </p:cNvSpPr>
          <p:nvPr>
            <p:ph type="dt" sz="half" idx="10"/>
          </p:nvPr>
        </p:nvSpPr>
        <p:spPr/>
        <p:txBody>
          <a:bodyPr/>
          <a:lstStyle/>
          <a:p>
            <a:fld id="{B6360D38-95BE-4FAB-9201-B29C420D0BBC}" type="datetimeFigureOut">
              <a:rPr lang="en-US" smtClean="0"/>
              <a:t>2/12/2020</a:t>
            </a:fld>
            <a:endParaRPr lang="en-US"/>
          </a:p>
        </p:txBody>
      </p:sp>
      <p:sp>
        <p:nvSpPr>
          <p:cNvPr id="5" name="Footer Placeholder 4">
            <a:extLst>
              <a:ext uri="{FF2B5EF4-FFF2-40B4-BE49-F238E27FC236}">
                <a16:creationId xmlns:a16="http://schemas.microsoft.com/office/drawing/2014/main" id="{256CB931-B2BB-486E-84E3-1CDA7D8AA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424B1-671B-4E5F-A00A-861533AA95DD}"/>
              </a:ext>
            </a:extLst>
          </p:cNvPr>
          <p:cNvSpPr>
            <a:spLocks noGrp="1"/>
          </p:cNvSpPr>
          <p:nvPr>
            <p:ph type="sldNum" sz="quarter" idx="12"/>
          </p:nvPr>
        </p:nvSpPr>
        <p:spPr/>
        <p:txBody>
          <a:bodyPr/>
          <a:lstStyle/>
          <a:p>
            <a:fld id="{03BDE372-C9D6-4C99-AAB1-17EC3A1F10D0}" type="slidenum">
              <a:rPr lang="en-US" smtClean="0"/>
              <a:t>‹#›</a:t>
            </a:fld>
            <a:endParaRPr lang="en-US"/>
          </a:p>
        </p:txBody>
      </p:sp>
    </p:spTree>
    <p:extLst>
      <p:ext uri="{BB962C8B-B14F-4D97-AF65-F5344CB8AC3E}">
        <p14:creationId xmlns:p14="http://schemas.microsoft.com/office/powerpoint/2010/main" val="316354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1D32-9848-44D4-AA97-245AE180D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3FF8DF-7E10-4057-B3EA-5290E3F5A9E1}"/>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481692-CA8F-4339-AF33-67784A52F6A1}"/>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6C1570-760B-4E5C-9A56-C36D6E3FF707}"/>
              </a:ext>
            </a:extLst>
          </p:cNvPr>
          <p:cNvSpPr>
            <a:spLocks noGrp="1"/>
          </p:cNvSpPr>
          <p:nvPr>
            <p:ph type="dt" sz="half" idx="10"/>
          </p:nvPr>
        </p:nvSpPr>
        <p:spPr/>
        <p:txBody>
          <a:bodyPr/>
          <a:lstStyle/>
          <a:p>
            <a:fld id="{CD4A9879-08C4-4DBD-8147-FE519CD83791}" type="datetimeFigureOut">
              <a:rPr lang="en-US" smtClean="0"/>
              <a:t>2/12/2020</a:t>
            </a:fld>
            <a:endParaRPr lang="en-US"/>
          </a:p>
        </p:txBody>
      </p:sp>
      <p:sp>
        <p:nvSpPr>
          <p:cNvPr id="6" name="Footer Placeholder 5">
            <a:extLst>
              <a:ext uri="{FF2B5EF4-FFF2-40B4-BE49-F238E27FC236}">
                <a16:creationId xmlns:a16="http://schemas.microsoft.com/office/drawing/2014/main" id="{BB7BFB6B-D587-4901-BDFF-A850943CF4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1B2042-C4DF-4F12-9933-E7B74E096BB6}"/>
              </a:ext>
            </a:extLst>
          </p:cNvPr>
          <p:cNvSpPr>
            <a:spLocks noGrp="1"/>
          </p:cNvSpPr>
          <p:nvPr>
            <p:ph type="sldNum" sz="quarter" idx="12"/>
          </p:nvPr>
        </p:nvSpPr>
        <p:spPr/>
        <p:txBody>
          <a:bodyPr/>
          <a:lstStyle/>
          <a:p>
            <a:fld id="{886CD3E6-2332-44F4-97B1-743B54E64E6B}" type="slidenum">
              <a:rPr lang="en-US" smtClean="0"/>
              <a:t>‹#›</a:t>
            </a:fld>
            <a:endParaRPr lang="en-US"/>
          </a:p>
        </p:txBody>
      </p:sp>
    </p:spTree>
    <p:extLst>
      <p:ext uri="{BB962C8B-B14F-4D97-AF65-F5344CB8AC3E}">
        <p14:creationId xmlns:p14="http://schemas.microsoft.com/office/powerpoint/2010/main" val="212751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F411-493C-487C-96C0-2BCB15D99250}"/>
              </a:ext>
            </a:extLst>
          </p:cNvPr>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F2FEAC-542C-4FDD-81EF-8631FF6460E7}"/>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6B95B897-30AA-419C-B168-9BB981036BBA}"/>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07D114-0221-4DF4-92A1-F76CDC7800F0}"/>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616C3-6FE3-4D52-881B-20EE02D239B2}"/>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BE074B-95F0-481F-9992-3CBA7AD08AEF}"/>
              </a:ext>
            </a:extLst>
          </p:cNvPr>
          <p:cNvSpPr>
            <a:spLocks noGrp="1"/>
          </p:cNvSpPr>
          <p:nvPr>
            <p:ph type="dt" sz="half" idx="10"/>
          </p:nvPr>
        </p:nvSpPr>
        <p:spPr/>
        <p:txBody>
          <a:bodyPr/>
          <a:lstStyle/>
          <a:p>
            <a:fld id="{A5EF426C-6909-49C4-8316-124644F7151E}" type="datetimeFigureOut">
              <a:rPr lang="en-US" smtClean="0">
                <a:solidFill>
                  <a:prstClr val="black"/>
                </a:solidFill>
              </a:rPr>
              <a:pPr/>
              <a:t>2/12/2020</a:t>
            </a:fld>
            <a:endParaRPr lang="en-US">
              <a:solidFill>
                <a:prstClr val="black"/>
              </a:solidFill>
            </a:endParaRPr>
          </a:p>
        </p:txBody>
      </p:sp>
      <p:sp>
        <p:nvSpPr>
          <p:cNvPr id="8" name="Footer Placeholder 7">
            <a:extLst>
              <a:ext uri="{FF2B5EF4-FFF2-40B4-BE49-F238E27FC236}">
                <a16:creationId xmlns:a16="http://schemas.microsoft.com/office/drawing/2014/main" id="{DB333D62-7281-421C-A9A2-0CBE1A7FAEFF}"/>
              </a:ext>
            </a:extLst>
          </p:cNvPr>
          <p:cNvSpPr>
            <a:spLocks noGrp="1"/>
          </p:cNvSpPr>
          <p:nvPr>
            <p:ph type="ftr" sz="quarter" idx="11"/>
          </p:nvPr>
        </p:nvSpPr>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BF47E7BD-F441-4B1C-A88D-A653BAE49BED}"/>
              </a:ext>
            </a:extLst>
          </p:cNvPr>
          <p:cNvSpPr>
            <a:spLocks noGrp="1"/>
          </p:cNvSpPr>
          <p:nvPr>
            <p:ph type="sldNum" sz="quarter" idx="12"/>
          </p:nvPr>
        </p:nvSpPr>
        <p:spPr/>
        <p:txBody>
          <a:bodyPr/>
          <a:lstStyle/>
          <a:p>
            <a:fld id="{2940D41B-567D-452B-898C-D8D142AC9D4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93025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7109-FF0B-443C-90AB-D9A06608E9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7C0B83-EAC1-49A2-932B-55366E832D3B}"/>
              </a:ext>
            </a:extLst>
          </p:cNvPr>
          <p:cNvSpPr>
            <a:spLocks noGrp="1"/>
          </p:cNvSpPr>
          <p:nvPr>
            <p:ph type="dt" sz="half" idx="10"/>
          </p:nvPr>
        </p:nvSpPr>
        <p:spPr/>
        <p:txBody>
          <a:bodyPr/>
          <a:lstStyle/>
          <a:p>
            <a:fld id="{CD4A9879-08C4-4DBD-8147-FE519CD83791}" type="datetimeFigureOut">
              <a:rPr lang="en-US" smtClean="0"/>
              <a:t>2/12/2020</a:t>
            </a:fld>
            <a:endParaRPr lang="en-US"/>
          </a:p>
        </p:txBody>
      </p:sp>
      <p:sp>
        <p:nvSpPr>
          <p:cNvPr id="4" name="Footer Placeholder 3">
            <a:extLst>
              <a:ext uri="{FF2B5EF4-FFF2-40B4-BE49-F238E27FC236}">
                <a16:creationId xmlns:a16="http://schemas.microsoft.com/office/drawing/2014/main" id="{BF604077-0D32-43BE-A929-9C515AB93B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C88D11-FEB0-48D4-990D-FB5FB4C52D54}"/>
              </a:ext>
            </a:extLst>
          </p:cNvPr>
          <p:cNvSpPr>
            <a:spLocks noGrp="1"/>
          </p:cNvSpPr>
          <p:nvPr>
            <p:ph type="sldNum" sz="quarter" idx="12"/>
          </p:nvPr>
        </p:nvSpPr>
        <p:spPr/>
        <p:txBody>
          <a:bodyPr/>
          <a:lstStyle/>
          <a:p>
            <a:fld id="{886CD3E6-2332-44F4-97B1-743B54E64E6B}" type="slidenum">
              <a:rPr lang="en-US" smtClean="0"/>
              <a:t>‹#›</a:t>
            </a:fld>
            <a:endParaRPr lang="en-US"/>
          </a:p>
        </p:txBody>
      </p:sp>
    </p:spTree>
    <p:extLst>
      <p:ext uri="{BB962C8B-B14F-4D97-AF65-F5344CB8AC3E}">
        <p14:creationId xmlns:p14="http://schemas.microsoft.com/office/powerpoint/2010/main" val="406853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E49888-F2AD-4130-9198-245E744953CD}"/>
              </a:ext>
            </a:extLst>
          </p:cNvPr>
          <p:cNvSpPr>
            <a:spLocks noGrp="1"/>
          </p:cNvSpPr>
          <p:nvPr>
            <p:ph type="dt" sz="half" idx="10"/>
          </p:nvPr>
        </p:nvSpPr>
        <p:spPr/>
        <p:txBody>
          <a:bodyPr/>
          <a:lstStyle/>
          <a:p>
            <a:fld id="{CD4A9879-08C4-4DBD-8147-FE519CD83791}" type="datetimeFigureOut">
              <a:rPr lang="en-US" smtClean="0"/>
              <a:t>2/12/2020</a:t>
            </a:fld>
            <a:endParaRPr lang="en-US"/>
          </a:p>
        </p:txBody>
      </p:sp>
      <p:sp>
        <p:nvSpPr>
          <p:cNvPr id="3" name="Footer Placeholder 2">
            <a:extLst>
              <a:ext uri="{FF2B5EF4-FFF2-40B4-BE49-F238E27FC236}">
                <a16:creationId xmlns:a16="http://schemas.microsoft.com/office/drawing/2014/main" id="{9A8D0864-B1C0-4CA9-9B0A-BD7473D9A3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293004-7C83-4E09-9831-304EF860062D}"/>
              </a:ext>
            </a:extLst>
          </p:cNvPr>
          <p:cNvSpPr>
            <a:spLocks noGrp="1"/>
          </p:cNvSpPr>
          <p:nvPr>
            <p:ph type="sldNum" sz="quarter" idx="12"/>
          </p:nvPr>
        </p:nvSpPr>
        <p:spPr/>
        <p:txBody>
          <a:bodyPr/>
          <a:lstStyle/>
          <a:p>
            <a:fld id="{886CD3E6-2332-44F4-97B1-743B54E64E6B}" type="slidenum">
              <a:rPr lang="en-US" smtClean="0"/>
              <a:t>‹#›</a:t>
            </a:fld>
            <a:endParaRPr lang="en-US"/>
          </a:p>
        </p:txBody>
      </p:sp>
    </p:spTree>
    <p:extLst>
      <p:ext uri="{BB962C8B-B14F-4D97-AF65-F5344CB8AC3E}">
        <p14:creationId xmlns:p14="http://schemas.microsoft.com/office/powerpoint/2010/main" val="56052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0A98A-9A4F-439D-930A-9F6F0641CB8E}"/>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336AAAC2-8E6B-420D-BBF7-1764ECFEDD1D}"/>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0AA4C8-A83B-4175-A583-C68E772E530E}"/>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CF910F3C-1F70-4505-B9D9-9C63361E69A4}"/>
              </a:ext>
            </a:extLst>
          </p:cNvPr>
          <p:cNvSpPr>
            <a:spLocks noGrp="1"/>
          </p:cNvSpPr>
          <p:nvPr>
            <p:ph type="dt" sz="half" idx="10"/>
          </p:nvPr>
        </p:nvSpPr>
        <p:spPr/>
        <p:txBody>
          <a:bodyPr/>
          <a:lstStyle/>
          <a:p>
            <a:fld id="{CD4A9879-08C4-4DBD-8147-FE519CD83791}" type="datetimeFigureOut">
              <a:rPr lang="en-US" smtClean="0"/>
              <a:t>2/12/2020</a:t>
            </a:fld>
            <a:endParaRPr lang="en-US"/>
          </a:p>
        </p:txBody>
      </p:sp>
      <p:sp>
        <p:nvSpPr>
          <p:cNvPr id="6" name="Footer Placeholder 5">
            <a:extLst>
              <a:ext uri="{FF2B5EF4-FFF2-40B4-BE49-F238E27FC236}">
                <a16:creationId xmlns:a16="http://schemas.microsoft.com/office/drawing/2014/main" id="{50DDCC35-FF40-48C8-82BB-C9F0339305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7A297A-EA66-4684-84E5-96ACB0D31C01}"/>
              </a:ext>
            </a:extLst>
          </p:cNvPr>
          <p:cNvSpPr>
            <a:spLocks noGrp="1"/>
          </p:cNvSpPr>
          <p:nvPr>
            <p:ph type="sldNum" sz="quarter" idx="12"/>
          </p:nvPr>
        </p:nvSpPr>
        <p:spPr/>
        <p:txBody>
          <a:bodyPr/>
          <a:lstStyle/>
          <a:p>
            <a:fld id="{886CD3E6-2332-44F4-97B1-743B54E64E6B}" type="slidenum">
              <a:rPr lang="en-US" smtClean="0"/>
              <a:t>‹#›</a:t>
            </a:fld>
            <a:endParaRPr lang="en-US"/>
          </a:p>
        </p:txBody>
      </p:sp>
    </p:spTree>
    <p:extLst>
      <p:ext uri="{BB962C8B-B14F-4D97-AF65-F5344CB8AC3E}">
        <p14:creationId xmlns:p14="http://schemas.microsoft.com/office/powerpoint/2010/main" val="39868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E736-7718-498D-A468-B63FB5D7209F}"/>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763AD613-BC83-42FD-980F-FB4256ED0A85}"/>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a:extLst>
              <a:ext uri="{FF2B5EF4-FFF2-40B4-BE49-F238E27FC236}">
                <a16:creationId xmlns:a16="http://schemas.microsoft.com/office/drawing/2014/main" id="{62B5A068-CA03-4CCD-BB9C-B98946504C29}"/>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2F9B2050-D6AF-456A-BA53-29E3A91B82CE}"/>
              </a:ext>
            </a:extLst>
          </p:cNvPr>
          <p:cNvSpPr>
            <a:spLocks noGrp="1"/>
          </p:cNvSpPr>
          <p:nvPr>
            <p:ph type="dt" sz="half" idx="10"/>
          </p:nvPr>
        </p:nvSpPr>
        <p:spPr/>
        <p:txBody>
          <a:bodyPr/>
          <a:lstStyle/>
          <a:p>
            <a:fld id="{A5EF426C-6909-49C4-8316-124644F7151E}" type="datetimeFigureOut">
              <a:rPr lang="en-US" smtClean="0">
                <a:solidFill>
                  <a:prstClr val="black"/>
                </a:solidFill>
              </a:rPr>
              <a:pPr/>
              <a:t>2/12/2020</a:t>
            </a:fld>
            <a:endParaRPr lang="en-US">
              <a:solidFill>
                <a:prstClr val="black"/>
              </a:solidFill>
            </a:endParaRPr>
          </a:p>
        </p:txBody>
      </p:sp>
      <p:sp>
        <p:nvSpPr>
          <p:cNvPr id="6" name="Footer Placeholder 5">
            <a:extLst>
              <a:ext uri="{FF2B5EF4-FFF2-40B4-BE49-F238E27FC236}">
                <a16:creationId xmlns:a16="http://schemas.microsoft.com/office/drawing/2014/main" id="{0EEDF9BA-0A99-4746-9D27-C83B6A3157F7}"/>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C83284C7-CF39-4226-AF19-50FE740E4E8D}"/>
              </a:ext>
            </a:extLst>
          </p:cNvPr>
          <p:cNvSpPr>
            <a:spLocks noGrp="1"/>
          </p:cNvSpPr>
          <p:nvPr>
            <p:ph type="sldNum" sz="quarter" idx="12"/>
          </p:nvPr>
        </p:nvSpPr>
        <p:spPr/>
        <p:txBody>
          <a:bodyPr/>
          <a:lstStyle/>
          <a:p>
            <a:fld id="{2940D41B-567D-452B-898C-D8D142AC9D4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313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92F0F7-70EB-431E-A8B6-173B27D25BD0}"/>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5CF25B-CC40-4A8C-8A46-8EBD1A44FDB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F1E9C-F286-48E5-A378-95EEDC650CD8}"/>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A5EF426C-6909-49C4-8316-124644F7151E}" type="datetimeFigureOut">
              <a:rPr lang="en-US" smtClean="0">
                <a:solidFill>
                  <a:prstClr val="black"/>
                </a:solidFill>
              </a:rPr>
              <a:pPr/>
              <a:t>2/12/2020</a:t>
            </a:fld>
            <a:endParaRPr lang="en-US">
              <a:solidFill>
                <a:prstClr val="black"/>
              </a:solidFill>
            </a:endParaRPr>
          </a:p>
        </p:txBody>
      </p:sp>
      <p:sp>
        <p:nvSpPr>
          <p:cNvPr id="5" name="Footer Placeholder 4">
            <a:extLst>
              <a:ext uri="{FF2B5EF4-FFF2-40B4-BE49-F238E27FC236}">
                <a16:creationId xmlns:a16="http://schemas.microsoft.com/office/drawing/2014/main" id="{765C93E0-18DF-4FB5-AAF3-B0BDF5B1C854}"/>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solidFill>
                <a:prstClr val="black"/>
              </a:solidFill>
            </a:endParaRPr>
          </a:p>
        </p:txBody>
      </p:sp>
      <p:sp>
        <p:nvSpPr>
          <p:cNvPr id="6" name="Slide Number Placeholder 5">
            <a:extLst>
              <a:ext uri="{FF2B5EF4-FFF2-40B4-BE49-F238E27FC236}">
                <a16:creationId xmlns:a16="http://schemas.microsoft.com/office/drawing/2014/main" id="{C82ACE63-0085-41AC-A087-AE9DFDBE5E9A}"/>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2940D41B-567D-452B-898C-D8D142AC9D4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114874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92F0F7-70EB-431E-A8B6-173B27D25BD0}"/>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5CF25B-CC40-4A8C-8A46-8EBD1A44FDB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F1E9C-F286-48E5-A378-95EEDC650CD8}"/>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A5EF426C-6909-49C4-8316-124644F7151E}" type="datetimeFigureOut">
              <a:rPr lang="en-US" smtClean="0">
                <a:solidFill>
                  <a:prstClr val="black"/>
                </a:solidFill>
              </a:rPr>
              <a:pPr/>
              <a:t>2/12/2020</a:t>
            </a:fld>
            <a:endParaRPr lang="en-US">
              <a:solidFill>
                <a:prstClr val="black"/>
              </a:solidFill>
            </a:endParaRPr>
          </a:p>
        </p:txBody>
      </p:sp>
      <p:sp>
        <p:nvSpPr>
          <p:cNvPr id="5" name="Footer Placeholder 4">
            <a:extLst>
              <a:ext uri="{FF2B5EF4-FFF2-40B4-BE49-F238E27FC236}">
                <a16:creationId xmlns:a16="http://schemas.microsoft.com/office/drawing/2014/main" id="{765C93E0-18DF-4FB5-AAF3-B0BDF5B1C854}"/>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solidFill>
                <a:prstClr val="black"/>
              </a:solidFill>
            </a:endParaRPr>
          </a:p>
        </p:txBody>
      </p:sp>
      <p:sp>
        <p:nvSpPr>
          <p:cNvPr id="6" name="Slide Number Placeholder 5">
            <a:extLst>
              <a:ext uri="{FF2B5EF4-FFF2-40B4-BE49-F238E27FC236}">
                <a16:creationId xmlns:a16="http://schemas.microsoft.com/office/drawing/2014/main" id="{C82ACE63-0085-41AC-A087-AE9DFDBE5E9A}"/>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2940D41B-567D-452B-898C-D8D142AC9D4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0341241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92F0F7-70EB-431E-A8B6-173B27D25BD0}"/>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5CF25B-CC40-4A8C-8A46-8EBD1A44FDB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F1E9C-F286-48E5-A378-95EEDC650CD8}"/>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6360D38-95BE-4FAB-9201-B29C420D0BBC}" type="datetimeFigureOut">
              <a:rPr lang="en-US" smtClean="0"/>
              <a:t>2/12/2020</a:t>
            </a:fld>
            <a:endParaRPr lang="en-US"/>
          </a:p>
        </p:txBody>
      </p:sp>
      <p:sp>
        <p:nvSpPr>
          <p:cNvPr id="5" name="Footer Placeholder 4">
            <a:extLst>
              <a:ext uri="{FF2B5EF4-FFF2-40B4-BE49-F238E27FC236}">
                <a16:creationId xmlns:a16="http://schemas.microsoft.com/office/drawing/2014/main" id="{765C93E0-18DF-4FB5-AAF3-B0BDF5B1C854}"/>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2ACE63-0085-41AC-A087-AE9DFDBE5E9A}"/>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03BDE372-C9D6-4C99-AAB1-17EC3A1F10D0}" type="slidenum">
              <a:rPr lang="en-US" smtClean="0"/>
              <a:t>‹#›</a:t>
            </a:fld>
            <a:endParaRPr lang="en-US"/>
          </a:p>
        </p:txBody>
      </p:sp>
    </p:spTree>
    <p:extLst>
      <p:ext uri="{BB962C8B-B14F-4D97-AF65-F5344CB8AC3E}">
        <p14:creationId xmlns:p14="http://schemas.microsoft.com/office/powerpoint/2010/main" val="122748770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diagramLayout" Target="../diagrams/layout1.xml"/><Relationship Id="rId12" Type="http://schemas.openxmlformats.org/officeDocument/2006/relationships/image" Target="../media/image28.jpeg"/><Relationship Id="rId2" Type="http://schemas.openxmlformats.org/officeDocument/2006/relationships/image" Target="../media/image23.jpeg"/><Relationship Id="rId16" Type="http://schemas.openxmlformats.org/officeDocument/2006/relationships/image" Target="../media/image32.jpeg"/><Relationship Id="rId1" Type="http://schemas.openxmlformats.org/officeDocument/2006/relationships/slideLayout" Target="../slideLayouts/slideLayout24.xml"/><Relationship Id="rId6" Type="http://schemas.openxmlformats.org/officeDocument/2006/relationships/diagramData" Target="../diagrams/data1.xml"/><Relationship Id="rId11" Type="http://schemas.openxmlformats.org/officeDocument/2006/relationships/image" Target="../media/image27.jpeg"/><Relationship Id="rId5" Type="http://schemas.openxmlformats.org/officeDocument/2006/relationships/image" Target="../media/image26.jpeg"/><Relationship Id="rId15" Type="http://schemas.openxmlformats.org/officeDocument/2006/relationships/image" Target="../media/image31.jpeg"/><Relationship Id="rId10" Type="http://schemas.microsoft.com/office/2007/relationships/diagramDrawing" Target="../diagrams/drawing1.xml"/><Relationship Id="rId4" Type="http://schemas.openxmlformats.org/officeDocument/2006/relationships/image" Target="../media/image25.jpeg"/><Relationship Id="rId9" Type="http://schemas.openxmlformats.org/officeDocument/2006/relationships/diagramColors" Target="../diagrams/colors1.xml"/><Relationship Id="rId1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hart" Target="../charts/chart5.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243" y="2226940"/>
            <a:ext cx="7618653" cy="1200329"/>
          </a:xfrm>
          <a:prstGeom prst="rect">
            <a:avLst/>
          </a:prstGeom>
          <a:noFill/>
        </p:spPr>
        <p:txBody>
          <a:bodyPr wrap="square" rtlCol="0">
            <a:spAutoFit/>
          </a:bodyPr>
          <a:lstStyle/>
          <a:p>
            <a:pPr algn="ctr"/>
            <a:r>
              <a:rPr lang="mn-MN" sz="2400" b="1" dirty="0">
                <a:solidFill>
                  <a:srgbClr val="000066"/>
                </a:solidFill>
                <a:latin typeface="Arial" panose="020B0604020202020204" pitchFamily="34" charset="0"/>
                <a:cs typeface="Arial" panose="020B0604020202020204" pitchFamily="34" charset="0"/>
              </a:rPr>
              <a:t>ХҮНС, ХӨДӨӨ АЖ АХУЙ, ХӨНГӨН ҮЙЛДВЭРИЙН САЛБАРЫН ӨНӨӨГИЙН БАЙДАЛ, ЦААШИД АНХААРАХ АСУУДАЛ</a:t>
            </a:r>
            <a:endParaRPr lang="en-US" sz="2400" dirty="0">
              <a:latin typeface="Arial" panose="020B0604020202020204" pitchFamily="34" charset="0"/>
              <a:cs typeface="Arial" panose="020B0604020202020204" pitchFamily="34" charset="0"/>
            </a:endParaRPr>
          </a:p>
        </p:txBody>
      </p:sp>
      <p:sp>
        <p:nvSpPr>
          <p:cNvPr id="9" name="TextBox 8"/>
          <p:cNvSpPr txBox="1"/>
          <p:nvPr/>
        </p:nvSpPr>
        <p:spPr>
          <a:xfrm>
            <a:off x="5843070" y="4287157"/>
            <a:ext cx="3491669" cy="584775"/>
          </a:xfrm>
          <a:prstGeom prst="rect">
            <a:avLst/>
          </a:prstGeom>
          <a:noFill/>
        </p:spPr>
        <p:txBody>
          <a:bodyPr wrap="square" rtlCol="0">
            <a:spAutoFit/>
          </a:bodyPr>
          <a:lstStyle/>
          <a:p>
            <a:pPr algn="ctr"/>
            <a:r>
              <a:rPr lang="mn-MN" sz="1600" dirty="0">
                <a:solidFill>
                  <a:srgbClr val="002060"/>
                </a:solidFill>
                <a:latin typeface="Arial" panose="020B0604020202020204" pitchFamily="34" charset="0"/>
                <a:cs typeface="Arial" panose="020B0604020202020204" pitchFamily="34" charset="0"/>
              </a:rPr>
              <a:t>Хүнс, хөдөө аж ахуйн газрын дарга Б.Мөнхтөр</a:t>
            </a:r>
            <a:endParaRPr lang="en-US" sz="1600"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3863410" y="6535544"/>
            <a:ext cx="2058826" cy="307777"/>
          </a:xfrm>
          <a:prstGeom prst="rect">
            <a:avLst/>
          </a:prstGeom>
          <a:noFill/>
        </p:spPr>
        <p:txBody>
          <a:bodyPr wrap="square" rtlCol="0">
            <a:spAutoFit/>
          </a:bodyPr>
          <a:lstStyle/>
          <a:p>
            <a:pPr algn="ctr"/>
            <a:r>
              <a:rPr lang="mn-MN" sz="1400" b="1" dirty="0">
                <a:solidFill>
                  <a:schemeClr val="bg1"/>
                </a:solidFill>
                <a:latin typeface="Arial" panose="020B0604020202020204" pitchFamily="34" charset="0"/>
                <a:cs typeface="Arial" panose="020B0604020202020204" pitchFamily="34" charset="0"/>
              </a:rPr>
              <a:t>Улаанбаатар 2019</a:t>
            </a:r>
            <a:endParaRPr lang="en-US" sz="14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859" y="4943690"/>
            <a:ext cx="9906859" cy="1914310"/>
          </a:xfrm>
          <a:prstGeom prst="rect">
            <a:avLst/>
          </a:prstGeom>
        </p:spPr>
      </p:pic>
      <p:pic>
        <p:nvPicPr>
          <p:cNvPr id="7" name="Picture 3" descr="D:\logo.tif">
            <a:extLst>
              <a:ext uri="{FF2B5EF4-FFF2-40B4-BE49-F238E27FC236}">
                <a16:creationId xmlns:a16="http://schemas.microsoft.com/office/drawing/2014/main" id="{EE7CFB6E-F246-4EDD-9FF9-2270A35B11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927" y="182949"/>
            <a:ext cx="1764632" cy="1731361"/>
          </a:xfrm>
          <a:prstGeom prst="ellipse">
            <a:avLst/>
          </a:prstGeom>
          <a:ln>
            <a:noFill/>
          </a:ln>
          <a:effectLst>
            <a:softEdge rad="112500"/>
          </a:effectLst>
        </p:spPr>
      </p:pic>
    </p:spTree>
    <p:extLst>
      <p:ext uri="{BB962C8B-B14F-4D97-AF65-F5344CB8AC3E}">
        <p14:creationId xmlns:p14="http://schemas.microsoft.com/office/powerpoint/2010/main" val="188408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B38EEF-9B41-467D-B06C-D3F79C2AC17C}"/>
              </a:ext>
            </a:extLst>
          </p:cNvPr>
          <p:cNvGraphicFramePr>
            <a:graphicFrameLocks noGrp="1"/>
          </p:cNvGraphicFramePr>
          <p:nvPr>
            <p:ph idx="1"/>
            <p:extLst>
              <p:ext uri="{D42A27DB-BD31-4B8C-83A1-F6EECF244321}">
                <p14:modId xmlns:p14="http://schemas.microsoft.com/office/powerpoint/2010/main" val="485073723"/>
              </p:ext>
            </p:extLst>
          </p:nvPr>
        </p:nvGraphicFramePr>
        <p:xfrm>
          <a:off x="924560" y="1254037"/>
          <a:ext cx="8117840" cy="317757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72F446CF-BAE1-4E18-BA77-EC88A13066AB}"/>
              </a:ext>
            </a:extLst>
          </p:cNvPr>
          <p:cNvSpPr/>
          <p:nvPr/>
        </p:nvSpPr>
        <p:spPr>
          <a:xfrm>
            <a:off x="1150070" y="4723843"/>
            <a:ext cx="7831370" cy="867930"/>
          </a:xfrm>
          <a:prstGeom prst="rect">
            <a:avLst/>
          </a:prstGeom>
        </p:spPr>
        <p:txBody>
          <a:bodyPr wrap="square">
            <a:spAutoFit/>
          </a:bodyPr>
          <a:lstStyle/>
          <a:p>
            <a:pPr lvl="0" algn="just">
              <a:spcBef>
                <a:spcPct val="20000"/>
              </a:spcBef>
            </a:pPr>
            <a:r>
              <a:rPr lang="mn-MN" sz="1200" dirty="0">
                <a:solidFill>
                  <a:prstClr val="black"/>
                </a:solidFill>
                <a:latin typeface="Arial" pitchFamily="34" charset="0"/>
                <a:cs typeface="Arial" pitchFamily="34" charset="0"/>
              </a:rPr>
              <a:t>Ямаан сүргийн тоо толгой өсөж буйд анхаарах 82326 толгойгоор өссөн байна</a:t>
            </a:r>
          </a:p>
          <a:p>
            <a:pPr lvl="0" algn="just">
              <a:spcBef>
                <a:spcPct val="20000"/>
              </a:spcBef>
            </a:pPr>
            <a:r>
              <a:rPr lang="mn-MN" sz="1200" dirty="0">
                <a:solidFill>
                  <a:prstClr val="black"/>
                </a:solidFill>
                <a:latin typeface="Arial" pitchFamily="34" charset="0"/>
                <a:cs typeface="Arial" pitchFamily="34" charset="0"/>
              </a:rPr>
              <a:t>2019 онд ноолуурийн үнэ урьд жилүүдээс хэт өндөр 55000-100000 хүрснээр малчдад ямаагаа өсгөсөн. Зарим сумдад бусад аймгаас ямаа худалдан авч механик өсөлт гарсан. /Баянгол, Мандал, Орхонтуул, Сайхан, Цагааннуур зэрэг сумдууд механик өсөлтөнд анхаарах шаардлагатай байна.</a:t>
            </a:r>
          </a:p>
        </p:txBody>
      </p:sp>
      <p:sp>
        <p:nvSpPr>
          <p:cNvPr id="6" name="Rectangle 5">
            <a:extLst>
              <a:ext uri="{FF2B5EF4-FFF2-40B4-BE49-F238E27FC236}">
                <a16:creationId xmlns:a16="http://schemas.microsoft.com/office/drawing/2014/main" id="{75FBC1CC-324D-426B-AF74-5DC12FBEDF56}"/>
              </a:ext>
            </a:extLst>
          </p:cNvPr>
          <p:cNvSpPr/>
          <p:nvPr/>
        </p:nvSpPr>
        <p:spPr>
          <a:xfrm>
            <a:off x="924559" y="392262"/>
            <a:ext cx="8021477" cy="461665"/>
          </a:xfrm>
          <a:prstGeom prst="rect">
            <a:avLst/>
          </a:prstGeom>
        </p:spPr>
        <p:txBody>
          <a:bodyPr wrap="square">
            <a:spAutoFit/>
          </a:bodyPr>
          <a:lstStyle/>
          <a:p>
            <a:pPr lvl="0" algn="just">
              <a:spcBef>
                <a:spcPct val="20000"/>
              </a:spcBef>
            </a:pPr>
            <a:r>
              <a:rPr lang="mn-MN" sz="1200" dirty="0">
                <a:solidFill>
                  <a:prstClr val="black"/>
                </a:solidFill>
                <a:latin typeface="Arial" pitchFamily="34" charset="0"/>
                <a:cs typeface="Arial" pitchFamily="34" charset="0"/>
              </a:rPr>
              <a:t> Малын тоонд дүн шинжилгээ хийх шаардлагатай байна. Цагааннуур сум 2019 оны малын тоонд дүн шинжилгээ хийж багагүй зөрчил датагдалыг арилгуулсан байгаа.</a:t>
            </a:r>
          </a:p>
        </p:txBody>
      </p:sp>
      <p:sp>
        <p:nvSpPr>
          <p:cNvPr id="7" name="Rectangle 6">
            <a:extLst>
              <a:ext uri="{FF2B5EF4-FFF2-40B4-BE49-F238E27FC236}">
                <a16:creationId xmlns:a16="http://schemas.microsoft.com/office/drawing/2014/main" id="{B6705C42-79D9-4286-BCDE-8966D54A7107}"/>
              </a:ext>
            </a:extLst>
          </p:cNvPr>
          <p:cNvSpPr/>
          <p:nvPr/>
        </p:nvSpPr>
        <p:spPr>
          <a:xfrm>
            <a:off x="2082258" y="853927"/>
            <a:ext cx="5609403" cy="40011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mn-MN"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Ямааны тоо толгойн өсөлт</a:t>
            </a:r>
            <a:endParaRPr lang="en-US" sz="2000" b="0" cap="none" spc="0"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endParaRPr>
          </a:p>
        </p:txBody>
      </p:sp>
    </p:spTree>
    <p:extLst>
      <p:ext uri="{BB962C8B-B14F-4D97-AF65-F5344CB8AC3E}">
        <p14:creationId xmlns:p14="http://schemas.microsoft.com/office/powerpoint/2010/main" val="3825769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2F25D96-4945-4305-8D92-0EE4F2B55CE0}"/>
              </a:ext>
            </a:extLst>
          </p:cNvPr>
          <p:cNvGraphicFramePr>
            <a:graphicFrameLocks/>
          </p:cNvGraphicFramePr>
          <p:nvPr>
            <p:extLst>
              <p:ext uri="{D42A27DB-BD31-4B8C-83A1-F6EECF244321}">
                <p14:modId xmlns:p14="http://schemas.microsoft.com/office/powerpoint/2010/main" val="2458950558"/>
              </p:ext>
            </p:extLst>
          </p:nvPr>
        </p:nvGraphicFramePr>
        <p:xfrm>
          <a:off x="354499" y="1901572"/>
          <a:ext cx="4689940" cy="17465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29688B20-19C4-4610-A079-3FAE3B780683}"/>
              </a:ext>
            </a:extLst>
          </p:cNvPr>
          <p:cNvGraphicFramePr>
            <a:graphicFrameLocks/>
          </p:cNvGraphicFramePr>
          <p:nvPr>
            <p:extLst>
              <p:ext uri="{D42A27DB-BD31-4B8C-83A1-F6EECF244321}">
                <p14:modId xmlns:p14="http://schemas.microsoft.com/office/powerpoint/2010/main" val="2901061809"/>
              </p:ext>
            </p:extLst>
          </p:nvPr>
        </p:nvGraphicFramePr>
        <p:xfrm>
          <a:off x="787399" y="4253340"/>
          <a:ext cx="8270240" cy="20979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BB254589-75D8-40EE-A19C-627854DA86C0}"/>
              </a:ext>
            </a:extLst>
          </p:cNvPr>
          <p:cNvSpPr/>
          <p:nvPr/>
        </p:nvSpPr>
        <p:spPr>
          <a:xfrm>
            <a:off x="1821573" y="4007789"/>
            <a:ext cx="5280268" cy="369332"/>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mn-MN" sz="1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Цэвэр эрлийз малын тоо</a:t>
            </a:r>
            <a:endParaRPr lang="en-US" sz="1800" b="0" cap="none" spc="0"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0F1F61E5-8562-43F0-B661-2F14D90FA4A4}"/>
              </a:ext>
            </a:extLst>
          </p:cNvPr>
          <p:cNvSpPr/>
          <p:nvPr/>
        </p:nvSpPr>
        <p:spPr>
          <a:xfrm>
            <a:off x="5283200" y="2475062"/>
            <a:ext cx="3362960" cy="1348061"/>
          </a:xfrm>
          <a:prstGeom prst="rect">
            <a:avLst/>
          </a:prstGeom>
        </p:spPr>
        <p:txBody>
          <a:bodyPr wrap="square">
            <a:spAutoFit/>
          </a:bodyPr>
          <a:lstStyle/>
          <a:p>
            <a:pPr lvl="0" algn="just">
              <a:spcBef>
                <a:spcPct val="20000"/>
              </a:spcBef>
            </a:pPr>
            <a:endParaRPr lang="mn-MN" sz="1200" dirty="0">
              <a:solidFill>
                <a:schemeClr val="accent1"/>
              </a:solidFill>
              <a:latin typeface="Arial" pitchFamily="34" charset="0"/>
              <a:cs typeface="Arial" pitchFamily="34" charset="0"/>
            </a:endParaRPr>
          </a:p>
          <a:p>
            <a:pPr lvl="0" algn="just">
              <a:spcBef>
                <a:spcPct val="20000"/>
              </a:spcBef>
            </a:pPr>
            <a:r>
              <a:rPr lang="mn-MN" sz="1200" dirty="0">
                <a:solidFill>
                  <a:schemeClr val="accent1"/>
                </a:solidFill>
                <a:latin typeface="Arial" pitchFamily="34" charset="0"/>
                <a:cs typeface="Arial" pitchFamily="34" charset="0"/>
              </a:rPr>
              <a:t>Эрчимжсэн мал аж ахуй эрхлэгчдын тоо жилээс жилд өсөж байна.</a:t>
            </a:r>
          </a:p>
          <a:p>
            <a:pPr lvl="0" algn="just">
              <a:spcBef>
                <a:spcPct val="20000"/>
              </a:spcBef>
            </a:pPr>
            <a:r>
              <a:rPr lang="mn-MN" sz="1200" dirty="0">
                <a:solidFill>
                  <a:schemeClr val="accent1"/>
                </a:solidFill>
                <a:latin typeface="Arial" pitchFamily="34" charset="0"/>
                <a:cs typeface="Arial" pitchFamily="34" charset="0"/>
              </a:rPr>
              <a:t>2018 онд 181, 2019 онд 29 нэмэгдсэн.</a:t>
            </a:r>
          </a:p>
          <a:p>
            <a:pPr lvl="0" algn="just">
              <a:spcBef>
                <a:spcPct val="20000"/>
              </a:spcBef>
            </a:pPr>
            <a:endParaRPr lang="mn-MN" sz="1200" dirty="0">
              <a:solidFill>
                <a:schemeClr val="accent1"/>
              </a:solidFill>
              <a:latin typeface="Arial" pitchFamily="34" charset="0"/>
              <a:cs typeface="Arial" pitchFamily="34" charset="0"/>
            </a:endParaRPr>
          </a:p>
          <a:p>
            <a:pPr lvl="0">
              <a:spcBef>
                <a:spcPct val="20000"/>
              </a:spcBef>
            </a:pPr>
            <a:endParaRPr lang="mn-MN" sz="1200" dirty="0">
              <a:solidFill>
                <a:schemeClr val="accent1"/>
              </a:solidFill>
              <a:latin typeface="Arial" pitchFamily="34" charset="0"/>
              <a:cs typeface="Arial" pitchFamily="34" charset="0"/>
            </a:endParaRPr>
          </a:p>
        </p:txBody>
      </p:sp>
      <p:sp>
        <p:nvSpPr>
          <p:cNvPr id="8" name="Rectangle 7">
            <a:extLst>
              <a:ext uri="{FF2B5EF4-FFF2-40B4-BE49-F238E27FC236}">
                <a16:creationId xmlns:a16="http://schemas.microsoft.com/office/drawing/2014/main" id="{B08031F7-2B40-47B9-BFAF-41F252705BB0}"/>
              </a:ext>
            </a:extLst>
          </p:cNvPr>
          <p:cNvSpPr/>
          <p:nvPr/>
        </p:nvSpPr>
        <p:spPr>
          <a:xfrm>
            <a:off x="619760" y="172894"/>
            <a:ext cx="8605519" cy="1728678"/>
          </a:xfrm>
          <a:prstGeom prst="rect">
            <a:avLst/>
          </a:prstGeom>
        </p:spPr>
        <p:txBody>
          <a:bodyPr wrap="square">
            <a:spAutoFit/>
          </a:bodyPr>
          <a:lstStyle/>
          <a:p>
            <a:pPr lvl="0" algn="just">
              <a:spcAft>
                <a:spcPts val="1000"/>
              </a:spcAft>
            </a:pPr>
            <a:r>
              <a:rPr lang="mn-MN" sz="1400" b="1" dirty="0">
                <a:solidFill>
                  <a:prstClr val="white">
                    <a:lumMod val="10000"/>
                  </a:prstClr>
                </a:solidFill>
                <a:latin typeface="Arial" pitchFamily="34" charset="0"/>
                <a:ea typeface="Calibri"/>
                <a:cs typeface="Arial" pitchFamily="34" charset="0"/>
              </a:rPr>
              <a:t>	</a:t>
            </a:r>
            <a:r>
              <a:rPr lang="mn-MN" sz="1400" b="1" dirty="0">
                <a:solidFill>
                  <a:schemeClr val="accent1"/>
                </a:solidFill>
                <a:latin typeface="Arial" pitchFamily="34" charset="0"/>
                <a:ea typeface="Calibri"/>
                <a:cs typeface="Arial" pitchFamily="34" charset="0"/>
              </a:rPr>
              <a:t>Манай аймагт тэмээний 1 үүлдэр, адууны 6 үүлдэр омог, үхрийн 13 үүлдэр омог, хонины 11 үүлдэр омог, ямааны 5 үүлдэр омгийн цэвэр болон эрлийз мал өсгөн үржүүлж байгааг 2019 онд баталгаажуулан ХХААХҮЯ-нд хүргүүлсэн.</a:t>
            </a:r>
          </a:p>
          <a:p>
            <a:pPr lvl="0" algn="just">
              <a:spcAft>
                <a:spcPts val="1000"/>
              </a:spcAft>
            </a:pPr>
            <a:r>
              <a:rPr lang="mn-MN" sz="1400" dirty="0">
                <a:solidFill>
                  <a:schemeClr val="accent1"/>
                </a:solidFill>
                <a:latin typeface="Arial" pitchFamily="34" charset="0"/>
                <a:ea typeface="Calibri"/>
                <a:cs typeface="Arial" pitchFamily="34" charset="0"/>
              </a:rPr>
              <a:t>	2019 онд мал аж ахуйн салбарын бодлого, чиглэлээ тодорхойлж, “Газар тариалангийн бүсэд эрчимжсэн мал аж ахуй эрхлэх боломж “ сэдэвт малчдын зөвлөгөөнийг зохион байгуулж </a:t>
            </a:r>
            <a:r>
              <a:rPr lang="mn-MN" sz="1400" dirty="0">
                <a:solidFill>
                  <a:schemeClr val="accent1"/>
                </a:solidFill>
                <a:latin typeface="Arial" pitchFamily="34" charset="0"/>
                <a:cs typeface="Arial" pitchFamily="34" charset="0"/>
              </a:rPr>
              <a:t>зөвлөмж уриалга гаргаж  сумдад хүргүүлэн хэрэгжилтийг зохион байгуулахыг сумын Засаг дарга нарт үүрэг чиглэл өгч ажилласан.</a:t>
            </a:r>
            <a:endParaRPr lang="en-US" sz="1400" dirty="0">
              <a:solidFill>
                <a:schemeClr val="accent1"/>
              </a:solidFill>
              <a:latin typeface="Arial" pitchFamily="34" charset="0"/>
              <a:ea typeface="Calibri"/>
              <a:cs typeface="Arial" pitchFamily="34" charset="0"/>
            </a:endParaRPr>
          </a:p>
        </p:txBody>
      </p:sp>
    </p:spTree>
    <p:extLst>
      <p:ext uri="{BB962C8B-B14F-4D97-AF65-F5344CB8AC3E}">
        <p14:creationId xmlns:p14="http://schemas.microsoft.com/office/powerpoint/2010/main" val="1779330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1442F2-68D1-49DE-89C3-8D9BE1172D9C}"/>
              </a:ext>
            </a:extLst>
          </p:cNvPr>
          <p:cNvSpPr>
            <a:spLocks noGrp="1"/>
          </p:cNvSpPr>
          <p:nvPr>
            <p:ph idx="1"/>
          </p:nvPr>
        </p:nvSpPr>
        <p:spPr/>
        <p:txBody>
          <a:bodyPr/>
          <a:lstStyle/>
          <a:p>
            <a:endParaRPr lang="en-US" dirty="0"/>
          </a:p>
          <a:p>
            <a:endParaRPr lang="en-US" dirty="0"/>
          </a:p>
        </p:txBody>
      </p:sp>
      <p:sp>
        <p:nvSpPr>
          <p:cNvPr id="6" name="Rectangle 5">
            <a:extLst>
              <a:ext uri="{FF2B5EF4-FFF2-40B4-BE49-F238E27FC236}">
                <a16:creationId xmlns:a16="http://schemas.microsoft.com/office/drawing/2014/main" id="{81532B20-B385-4BCA-8C9B-83731C3D913C}"/>
              </a:ext>
            </a:extLst>
          </p:cNvPr>
          <p:cNvSpPr/>
          <p:nvPr/>
        </p:nvSpPr>
        <p:spPr>
          <a:xfrm>
            <a:off x="0" y="6500834"/>
            <a:ext cx="9144000" cy="71438"/>
          </a:xfrm>
          <a:prstGeom prst="rect">
            <a:avLst/>
          </a:prstGeom>
          <a:gradFill>
            <a:gsLst>
              <a:gs pos="0">
                <a:schemeClr val="tx2">
                  <a:lumMod val="75000"/>
                </a:schemeClr>
              </a:gs>
              <a:gs pos="53000">
                <a:srgbClr val="D4DEFF"/>
              </a:gs>
              <a:gs pos="83000">
                <a:srgbClr val="D4DEFF"/>
              </a:gs>
              <a:gs pos="100000">
                <a:srgbClr val="96AB94"/>
              </a:gs>
            </a:gsLst>
            <a:lin ang="5400000" scaled="0"/>
          </a:gra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975D60F9-A2B6-4E71-A994-89380887491D}"/>
              </a:ext>
            </a:extLst>
          </p:cNvPr>
          <p:cNvSpPr/>
          <p:nvPr/>
        </p:nvSpPr>
        <p:spPr>
          <a:xfrm>
            <a:off x="423466" y="815107"/>
            <a:ext cx="4546848" cy="1138773"/>
          </a:xfrm>
          <a:prstGeom prst="rect">
            <a:avLst/>
          </a:prstGeom>
        </p:spPr>
        <p:txBody>
          <a:bodyPr wrap="square">
            <a:spAutoFit/>
          </a:bodyPr>
          <a:lstStyle/>
          <a:p>
            <a:pPr algn="just"/>
            <a:r>
              <a:rPr lang="mn-MN" sz="1700" dirty="0">
                <a:solidFill>
                  <a:srgbClr val="4F81BD">
                    <a:lumMod val="75000"/>
                  </a:srgbClr>
                </a:solidFill>
                <a:latin typeface="Arial" pitchFamily="34" charset="0"/>
                <a:cs typeface="Arial" pitchFamily="34" charset="0"/>
              </a:rPr>
              <a:t>Сэлэнгэ аймгийн сүргийн бүтцийг аймгийн иргэдийн Төлөөлөгчдийн Хурлын 2009 оны 20 дугаар тогтоолоор ямаа 15, адуу 5, үхэр 30, хонь 50 хувь байхаар тогтоосон. </a:t>
            </a:r>
            <a:endParaRPr lang="en-US" sz="1700" dirty="0">
              <a:solidFill>
                <a:srgbClr val="4F81BD">
                  <a:lumMod val="75000"/>
                </a:srgbClr>
              </a:solidFill>
              <a:latin typeface="Arial" pitchFamily="34" charset="0"/>
              <a:cs typeface="Arial" pitchFamily="34" charset="0"/>
            </a:endParaRPr>
          </a:p>
        </p:txBody>
      </p:sp>
      <p:sp>
        <p:nvSpPr>
          <p:cNvPr id="8" name="Rectangle 7">
            <a:extLst>
              <a:ext uri="{FF2B5EF4-FFF2-40B4-BE49-F238E27FC236}">
                <a16:creationId xmlns:a16="http://schemas.microsoft.com/office/drawing/2014/main" id="{343E1139-507C-474B-8382-2124F29E326B}"/>
              </a:ext>
            </a:extLst>
          </p:cNvPr>
          <p:cNvSpPr/>
          <p:nvPr/>
        </p:nvSpPr>
        <p:spPr>
          <a:xfrm>
            <a:off x="5238654" y="784328"/>
            <a:ext cx="3620865" cy="1200329"/>
          </a:xfrm>
          <a:prstGeom prst="rect">
            <a:avLst/>
          </a:prstGeom>
        </p:spPr>
        <p:txBody>
          <a:bodyPr wrap="square">
            <a:spAutoFit/>
          </a:bodyPr>
          <a:lstStyle/>
          <a:p>
            <a:pPr algn="just"/>
            <a:r>
              <a:rPr lang="mn-MN" dirty="0">
                <a:solidFill>
                  <a:srgbClr val="4F81BD">
                    <a:lumMod val="75000"/>
                  </a:srgbClr>
                </a:solidFill>
                <a:latin typeface="Arial" pitchFamily="34" charset="0"/>
                <a:cs typeface="Arial" pitchFamily="34" charset="0"/>
              </a:rPr>
              <a:t>Аймгийн хэмжээнд өнөөдрийн байдлаар тэмээ 0,03, адуу 6.1, үхэр13.8, хонь 44.2, ямаа 35.7 хувийг эзэлж байна. </a:t>
            </a:r>
            <a:endParaRPr lang="en-US" dirty="0">
              <a:solidFill>
                <a:srgbClr val="4F81BD">
                  <a:lumMod val="75000"/>
                </a:srgbClr>
              </a:solidFill>
              <a:latin typeface="Arial" pitchFamily="34" charset="0"/>
              <a:cs typeface="Arial" pitchFamily="34" charset="0"/>
            </a:endParaRPr>
          </a:p>
        </p:txBody>
      </p:sp>
      <p:graphicFrame>
        <p:nvGraphicFramePr>
          <p:cNvPr id="9" name="Chart 8">
            <a:extLst>
              <a:ext uri="{FF2B5EF4-FFF2-40B4-BE49-F238E27FC236}">
                <a16:creationId xmlns:a16="http://schemas.microsoft.com/office/drawing/2014/main" id="{46B36D05-2E31-471B-AD0F-C36B0313ABCB}"/>
              </a:ext>
            </a:extLst>
          </p:cNvPr>
          <p:cNvGraphicFramePr>
            <a:graphicFrameLocks/>
          </p:cNvGraphicFramePr>
          <p:nvPr>
            <p:extLst>
              <p:ext uri="{D42A27DB-BD31-4B8C-83A1-F6EECF244321}">
                <p14:modId xmlns:p14="http://schemas.microsoft.com/office/powerpoint/2010/main" val="82327404"/>
              </p:ext>
            </p:extLst>
          </p:nvPr>
        </p:nvGraphicFramePr>
        <p:xfrm>
          <a:off x="985520" y="2164080"/>
          <a:ext cx="7528560" cy="3545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4685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A8DBEB9-E425-45D4-98AA-827468C62567}"/>
              </a:ext>
            </a:extLst>
          </p:cNvPr>
          <p:cNvSpPr>
            <a:spLocks noGrp="1"/>
          </p:cNvSpPr>
          <p:nvPr>
            <p:ph type="title"/>
          </p:nvPr>
        </p:nvSpPr>
        <p:spPr>
          <a:xfrm>
            <a:off x="4851401" y="4102101"/>
            <a:ext cx="4914900" cy="1917700"/>
          </a:xfrm>
        </p:spPr>
        <p:txBody>
          <a:bodyPr>
            <a:normAutofit fontScale="90000"/>
          </a:bodyPr>
          <a:lstStyle/>
          <a:p>
            <a:pPr algn="just"/>
            <a:r>
              <a:rPr lang="mn-MN" sz="1600" dirty="0">
                <a:latin typeface="Arial" pitchFamily="34" charset="0"/>
                <a:cs typeface="Arial" pitchFamily="34" charset="0"/>
              </a:rPr>
              <a:t>1. Тоон үзүүлэлтээс харахад нийт сүргийн 15,8 хувийг эдийн засгийн эргэлтэнд оруулбал </a:t>
            </a:r>
            <a:r>
              <a:rPr lang="en-US" sz="1600" dirty="0">
                <a:latin typeface="Arial" pitchFamily="34" charset="0"/>
                <a:cs typeface="Arial" pitchFamily="34" charset="0"/>
              </a:rPr>
              <a:t>98.8 </a:t>
            </a:r>
            <a:r>
              <a:rPr lang="mn-MN" sz="1600" dirty="0">
                <a:latin typeface="Arial" pitchFamily="34" charset="0"/>
                <a:cs typeface="Arial" pitchFamily="34" charset="0"/>
              </a:rPr>
              <a:t>тэрбум төгрөгийг мал аж ахуйн салбараас нэмж олох боломжтойн дээр бэлчээрийн доройтол даацыг бууруулах</a:t>
            </a:r>
            <a:br>
              <a:rPr lang="mn-MN" sz="1600" dirty="0">
                <a:latin typeface="Arial" pitchFamily="34" charset="0"/>
                <a:cs typeface="Arial" pitchFamily="34" charset="0"/>
              </a:rPr>
            </a:br>
            <a:br>
              <a:rPr lang="mn-MN" sz="1600" dirty="0">
                <a:latin typeface="Arial" pitchFamily="34" charset="0"/>
                <a:cs typeface="Arial" pitchFamily="34" charset="0"/>
              </a:rPr>
            </a:br>
            <a:r>
              <a:rPr lang="mn-MN" sz="1600" dirty="0">
                <a:latin typeface="Arial" pitchFamily="34" charset="0"/>
                <a:cs typeface="Arial" pitchFamily="34" charset="0"/>
              </a:rPr>
              <a:t>2. Сүүний чиглэлийн аж ахуй, сүү хүлээн авах цех хөргөлтийн цэгийн тоог нэмэгдүүлснээр жил бүр өсөн нэмэгдэж буй сүү үйлдвэрлэлээс орлогоо нэмэгдүүлэх</a:t>
            </a:r>
            <a:br>
              <a:rPr lang="mn-MN" sz="1600" dirty="0">
                <a:latin typeface="Arial" pitchFamily="34" charset="0"/>
                <a:cs typeface="Arial" pitchFamily="34" charset="0"/>
              </a:rPr>
            </a:br>
            <a:r>
              <a:rPr lang="mn-MN" sz="1600" dirty="0">
                <a:latin typeface="Arial" pitchFamily="34" charset="0"/>
                <a:cs typeface="Arial" pitchFamily="34" charset="0"/>
              </a:rPr>
              <a:t> </a:t>
            </a:r>
            <a:br>
              <a:rPr lang="mn-MN" sz="1600" dirty="0">
                <a:latin typeface="Arial" pitchFamily="34" charset="0"/>
                <a:cs typeface="Arial" pitchFamily="34" charset="0"/>
              </a:rPr>
            </a:br>
            <a:r>
              <a:rPr lang="mn-MN" sz="1600" dirty="0">
                <a:latin typeface="Arial" pitchFamily="34" charset="0"/>
                <a:cs typeface="Arial" pitchFamily="34" charset="0"/>
              </a:rPr>
              <a:t>3. Үйлдвэрийн аргаар малыг нядлаж түүхий эдийг борлуулах нь түүхий эдийн ханшийн уналтаас гарах бас нэг боломж сум бүрт байна. /</a:t>
            </a:r>
            <a:r>
              <a:rPr lang="mn-MN" sz="1600" b="1" dirty="0">
                <a:latin typeface="Arial" pitchFamily="34" charset="0"/>
                <a:cs typeface="Arial" pitchFamily="34" charset="0"/>
              </a:rPr>
              <a:t>Дархан-Уул аймагт арьс шир боловсруулах үйлдэр байгуулагдаж байгаа нь манай аймгийн хувьд том боломж юм</a:t>
            </a:r>
            <a:r>
              <a:rPr lang="mn-MN" sz="1600" dirty="0">
                <a:latin typeface="Arial" pitchFamily="34" charset="0"/>
                <a:cs typeface="Arial" pitchFamily="34" charset="0"/>
              </a:rPr>
              <a:t>/ </a:t>
            </a:r>
            <a:br>
              <a:rPr lang="mn-MN" sz="1600" dirty="0">
                <a:latin typeface="Arial" pitchFamily="34" charset="0"/>
                <a:cs typeface="Arial" pitchFamily="34" charset="0"/>
              </a:rPr>
            </a:br>
            <a:endParaRPr lang="en-US" sz="1600" dirty="0">
              <a:latin typeface="Arial" pitchFamily="34" charset="0"/>
              <a:cs typeface="Arial" pitchFamily="34" charset="0"/>
            </a:endParaRPr>
          </a:p>
        </p:txBody>
      </p:sp>
      <p:graphicFrame>
        <p:nvGraphicFramePr>
          <p:cNvPr id="6" name="Chart 5">
            <a:extLst>
              <a:ext uri="{FF2B5EF4-FFF2-40B4-BE49-F238E27FC236}">
                <a16:creationId xmlns:a16="http://schemas.microsoft.com/office/drawing/2014/main" id="{33D863E5-67B5-4B44-B840-10DE2D4274DD}"/>
              </a:ext>
            </a:extLst>
          </p:cNvPr>
          <p:cNvGraphicFramePr>
            <a:graphicFrameLocks/>
          </p:cNvGraphicFramePr>
          <p:nvPr>
            <p:extLst>
              <p:ext uri="{D42A27DB-BD31-4B8C-83A1-F6EECF244321}">
                <p14:modId xmlns:p14="http://schemas.microsoft.com/office/powerpoint/2010/main" val="3087156325"/>
              </p:ext>
            </p:extLst>
          </p:nvPr>
        </p:nvGraphicFramePr>
        <p:xfrm>
          <a:off x="4838700" y="673100"/>
          <a:ext cx="4775200" cy="297974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04CF2BAF-0A03-42E6-BA96-448701C4A068}"/>
              </a:ext>
            </a:extLst>
          </p:cNvPr>
          <p:cNvSpPr txBox="1">
            <a:spLocks/>
          </p:cNvSpPr>
          <p:nvPr/>
        </p:nvSpPr>
        <p:spPr>
          <a:xfrm>
            <a:off x="833438" y="144467"/>
            <a:ext cx="8543925" cy="714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1200" b="1" dirty="0">
                <a:solidFill>
                  <a:prstClr val="black"/>
                </a:solidFill>
                <a:latin typeface="Arial" pitchFamily="34" charset="0"/>
                <a:cs typeface="Arial" pitchFamily="34" charset="0"/>
              </a:rPr>
              <a:t>МАЛ АЖ АХУЙН САЛБАРЫН БҮТЭЭГДЭХҮҮН ҮЙЛДВЭРЛЭЛ</a:t>
            </a:r>
            <a:endParaRPr lang="en-US" sz="1200" b="1" dirty="0">
              <a:solidFill>
                <a:prstClr val="black"/>
              </a:solidFill>
              <a:latin typeface="Arial" pitchFamily="34" charset="0"/>
              <a:cs typeface="Arial" pitchFamily="34" charset="0"/>
            </a:endParaRPr>
          </a:p>
        </p:txBody>
      </p:sp>
      <p:graphicFrame>
        <p:nvGraphicFramePr>
          <p:cNvPr id="8" name="Content Placeholder 3">
            <a:extLst>
              <a:ext uri="{FF2B5EF4-FFF2-40B4-BE49-F238E27FC236}">
                <a16:creationId xmlns:a16="http://schemas.microsoft.com/office/drawing/2014/main" id="{EC9F9443-2C83-43AC-B2E6-CFE60E6E871B}"/>
              </a:ext>
            </a:extLst>
          </p:cNvPr>
          <p:cNvGraphicFramePr>
            <a:graphicFrameLocks/>
          </p:cNvGraphicFramePr>
          <p:nvPr>
            <p:extLst>
              <p:ext uri="{D42A27DB-BD31-4B8C-83A1-F6EECF244321}">
                <p14:modId xmlns:p14="http://schemas.microsoft.com/office/powerpoint/2010/main" val="138172296"/>
              </p:ext>
            </p:extLst>
          </p:nvPr>
        </p:nvGraphicFramePr>
        <p:xfrm>
          <a:off x="228209" y="911972"/>
          <a:ext cx="4623192" cy="5481736"/>
        </p:xfrm>
        <a:graphic>
          <a:graphicData uri="http://schemas.openxmlformats.org/drawingml/2006/table">
            <a:tbl>
              <a:tblPr firstRow="1" bandRow="1">
                <a:tableStyleId>{5C22544A-7EE6-4342-B048-85BDC9FD1C3A}</a:tableStyleId>
              </a:tblPr>
              <a:tblGrid>
                <a:gridCol w="231096">
                  <a:extLst>
                    <a:ext uri="{9D8B030D-6E8A-4147-A177-3AD203B41FA5}">
                      <a16:colId xmlns:a16="http://schemas.microsoft.com/office/drawing/2014/main" val="20000"/>
                    </a:ext>
                  </a:extLst>
                </a:gridCol>
                <a:gridCol w="850161">
                  <a:extLst>
                    <a:ext uri="{9D8B030D-6E8A-4147-A177-3AD203B41FA5}">
                      <a16:colId xmlns:a16="http://schemas.microsoft.com/office/drawing/2014/main" val="20001"/>
                    </a:ext>
                  </a:extLst>
                </a:gridCol>
                <a:gridCol w="567738">
                  <a:extLst>
                    <a:ext uri="{9D8B030D-6E8A-4147-A177-3AD203B41FA5}">
                      <a16:colId xmlns:a16="http://schemas.microsoft.com/office/drawing/2014/main" val="20002"/>
                    </a:ext>
                  </a:extLst>
                </a:gridCol>
                <a:gridCol w="890190">
                  <a:extLst>
                    <a:ext uri="{9D8B030D-6E8A-4147-A177-3AD203B41FA5}">
                      <a16:colId xmlns:a16="http://schemas.microsoft.com/office/drawing/2014/main" val="20003"/>
                    </a:ext>
                  </a:extLst>
                </a:gridCol>
                <a:gridCol w="745275">
                  <a:extLst>
                    <a:ext uri="{9D8B030D-6E8A-4147-A177-3AD203B41FA5}">
                      <a16:colId xmlns:a16="http://schemas.microsoft.com/office/drawing/2014/main" val="20004"/>
                    </a:ext>
                  </a:extLst>
                </a:gridCol>
                <a:gridCol w="731472">
                  <a:extLst>
                    <a:ext uri="{9D8B030D-6E8A-4147-A177-3AD203B41FA5}">
                      <a16:colId xmlns:a16="http://schemas.microsoft.com/office/drawing/2014/main" val="20005"/>
                    </a:ext>
                  </a:extLst>
                </a:gridCol>
                <a:gridCol w="607260">
                  <a:extLst>
                    <a:ext uri="{9D8B030D-6E8A-4147-A177-3AD203B41FA5}">
                      <a16:colId xmlns:a16="http://schemas.microsoft.com/office/drawing/2014/main" val="20006"/>
                    </a:ext>
                  </a:extLst>
                </a:gridCol>
              </a:tblGrid>
              <a:tr h="515584">
                <a:tc rowSpan="2">
                  <a:txBody>
                    <a:bodyPr/>
                    <a:lstStyle/>
                    <a:p>
                      <a:pPr algn="ctr"/>
                      <a:r>
                        <a:rPr lang="mn-MN" sz="1100" dirty="0">
                          <a:latin typeface="Arial" pitchFamily="34" charset="0"/>
                          <a:cs typeface="Arial" pitchFamily="34" charset="0"/>
                        </a:rPr>
                        <a:t>№</a:t>
                      </a:r>
                      <a:endParaRPr lang="en-US" sz="1100" dirty="0">
                        <a:latin typeface="Arial" pitchFamily="34" charset="0"/>
                        <a:cs typeface="Arial" pitchFamily="34" charset="0"/>
                      </a:endParaRPr>
                    </a:p>
                  </a:txBody>
                  <a:tcPr>
                    <a:solidFill>
                      <a:schemeClr val="accent1">
                        <a:alpha val="54000"/>
                      </a:schemeClr>
                    </a:solidFill>
                  </a:tcPr>
                </a:tc>
                <a:tc rowSpan="2">
                  <a:txBody>
                    <a:bodyPr/>
                    <a:lstStyle/>
                    <a:p>
                      <a:pPr algn="ctr"/>
                      <a:r>
                        <a:rPr lang="mn-MN" sz="1100" dirty="0">
                          <a:latin typeface="Arial" pitchFamily="34" charset="0"/>
                          <a:cs typeface="Arial" pitchFamily="34" charset="0"/>
                        </a:rPr>
                        <a:t>Бүтээгдэхүүний төрөл</a:t>
                      </a:r>
                      <a:endParaRPr lang="en-US" sz="1100" dirty="0">
                        <a:latin typeface="Arial" pitchFamily="34" charset="0"/>
                        <a:cs typeface="Arial" pitchFamily="34" charset="0"/>
                      </a:endParaRPr>
                    </a:p>
                  </a:txBody>
                  <a:tcPr>
                    <a:solidFill>
                      <a:schemeClr val="accent1">
                        <a:alpha val="54000"/>
                      </a:schemeClr>
                    </a:solidFill>
                  </a:tcPr>
                </a:tc>
                <a:tc rowSpan="2">
                  <a:txBody>
                    <a:bodyPr/>
                    <a:lstStyle/>
                    <a:p>
                      <a:pPr algn="ctr"/>
                      <a:r>
                        <a:rPr lang="mn-MN" sz="1100" dirty="0">
                          <a:latin typeface="Arial" pitchFamily="34" charset="0"/>
                          <a:cs typeface="Arial" pitchFamily="34" charset="0"/>
                        </a:rPr>
                        <a:t>Хэмжих нэгж</a:t>
                      </a:r>
                      <a:endParaRPr lang="en-US" sz="1100" dirty="0">
                        <a:latin typeface="Arial" pitchFamily="34" charset="0"/>
                        <a:cs typeface="Arial" pitchFamily="34" charset="0"/>
                      </a:endParaRPr>
                    </a:p>
                  </a:txBody>
                  <a:tcPr>
                    <a:solidFill>
                      <a:schemeClr val="accent1">
                        <a:alpha val="54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n-MN" sz="1400" dirty="0">
                          <a:latin typeface="Arial" pitchFamily="34" charset="0"/>
                          <a:cs typeface="Arial" pitchFamily="34" charset="0"/>
                        </a:rPr>
                        <a:t>2018 он</a:t>
                      </a:r>
                      <a:endParaRPr lang="en-US" sz="1400" dirty="0">
                        <a:latin typeface="Arial" pitchFamily="34" charset="0"/>
                        <a:cs typeface="Arial" pitchFamily="34" charset="0"/>
                      </a:endParaRPr>
                    </a:p>
                    <a:p>
                      <a:pPr algn="ctr"/>
                      <a:endParaRPr lang="en-US" sz="1400" dirty="0">
                        <a:latin typeface="Arial" pitchFamily="34" charset="0"/>
                        <a:cs typeface="Arial" pitchFamily="34" charset="0"/>
                      </a:endParaRPr>
                    </a:p>
                  </a:txBody>
                  <a:tcPr>
                    <a:solidFill>
                      <a:schemeClr val="accent1">
                        <a:alpha val="54000"/>
                      </a:schemeClr>
                    </a:solidFill>
                  </a:tcPr>
                </a:tc>
                <a:tc hMerge="1">
                  <a:txBody>
                    <a:bodyPr/>
                    <a:lstStyle/>
                    <a:p>
                      <a:endParaRPr lang="en-US" dirty="0"/>
                    </a:p>
                  </a:txBody>
                  <a:tcPr/>
                </a:tc>
                <a:tc gridSpan="2">
                  <a:txBody>
                    <a:bodyPr/>
                    <a:lstStyle/>
                    <a:p>
                      <a:pPr algn="ctr"/>
                      <a:r>
                        <a:rPr lang="mn-MN" sz="1400" dirty="0">
                          <a:latin typeface="Arial" pitchFamily="34" charset="0"/>
                          <a:cs typeface="Arial" pitchFamily="34" charset="0"/>
                        </a:rPr>
                        <a:t>2019 он</a:t>
                      </a:r>
                      <a:endParaRPr lang="en-US" sz="1400" dirty="0">
                        <a:latin typeface="Arial" pitchFamily="34" charset="0"/>
                        <a:cs typeface="Arial" pitchFamily="34" charset="0"/>
                      </a:endParaRPr>
                    </a:p>
                  </a:txBody>
                  <a:tcPr>
                    <a:solidFill>
                      <a:schemeClr val="accent1">
                        <a:alpha val="54000"/>
                      </a:schemeClr>
                    </a:solidFill>
                  </a:tcPr>
                </a:tc>
                <a:tc hMerge="1">
                  <a:txBody>
                    <a:bodyPr/>
                    <a:lstStyle/>
                    <a:p>
                      <a:endParaRPr lang="en-US" dirty="0"/>
                    </a:p>
                  </a:txBody>
                  <a:tcPr/>
                </a:tc>
                <a:extLst>
                  <a:ext uri="{0D108BD9-81ED-4DB2-BD59-A6C34878D82A}">
                    <a16:rowId xmlns:a16="http://schemas.microsoft.com/office/drawing/2014/main" val="10000"/>
                  </a:ext>
                </a:extLst>
              </a:tr>
              <a:tr h="925019">
                <a:tc vMerge="1">
                  <a:txBody>
                    <a:bodyPr/>
                    <a:lstStyle/>
                    <a:p>
                      <a:pPr algn="ctr"/>
                      <a:endParaRPr lang="en-US" sz="1400" dirty="0">
                        <a:latin typeface="Arial" pitchFamily="34" charset="0"/>
                        <a:cs typeface="Arial" pitchFamily="34" charset="0"/>
                      </a:endParaRPr>
                    </a:p>
                  </a:txBody>
                  <a:tcPr/>
                </a:tc>
                <a:tc vMerge="1">
                  <a:txBody>
                    <a:bodyPr/>
                    <a:lstStyle/>
                    <a:p>
                      <a:pPr algn="ctr"/>
                      <a:endParaRPr lang="en-US" sz="1400" dirty="0">
                        <a:latin typeface="Arial" pitchFamily="34" charset="0"/>
                        <a:cs typeface="Arial" pitchFamily="34" charset="0"/>
                      </a:endParaRPr>
                    </a:p>
                  </a:txBody>
                  <a:tcPr/>
                </a:tc>
                <a:tc vMerge="1">
                  <a:txBody>
                    <a:bodyPr/>
                    <a:lstStyle/>
                    <a:p>
                      <a:pPr algn="ctr"/>
                      <a:endParaRPr lang="en-US" sz="1400" dirty="0">
                        <a:latin typeface="Arial" pitchFamily="34" charset="0"/>
                        <a:cs typeface="Arial" pitchFamily="34" charset="0"/>
                      </a:endParaRPr>
                    </a:p>
                  </a:txBody>
                  <a:tcPr/>
                </a:tc>
                <a:tc>
                  <a:txBody>
                    <a:bodyPr/>
                    <a:lstStyle/>
                    <a:p>
                      <a:pPr algn="ctr"/>
                      <a:r>
                        <a:rPr lang="mn-MN" sz="1100" dirty="0">
                          <a:latin typeface="Arial" pitchFamily="34" charset="0"/>
                          <a:cs typeface="Arial" pitchFamily="34" charset="0"/>
                        </a:rPr>
                        <a:t>Үйлдвэрлэсэн бүтээгдэхүүн</a:t>
                      </a:r>
                      <a:endParaRPr lang="en-US" sz="11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100" dirty="0">
                          <a:latin typeface="Arial" pitchFamily="34" charset="0"/>
                          <a:cs typeface="Arial" pitchFamily="34" charset="0"/>
                        </a:rPr>
                        <a:t>Борлуулалтын</a:t>
                      </a:r>
                      <a:r>
                        <a:rPr lang="mn-MN" sz="1100" baseline="0" dirty="0">
                          <a:latin typeface="Arial" pitchFamily="34" charset="0"/>
                          <a:cs typeface="Arial" pitchFamily="34" charset="0"/>
                        </a:rPr>
                        <a:t> орлого</a:t>
                      </a:r>
                      <a:endParaRPr lang="en-US" sz="11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100" dirty="0">
                          <a:latin typeface="Arial" pitchFamily="34" charset="0"/>
                          <a:cs typeface="Arial" pitchFamily="34" charset="0"/>
                        </a:rPr>
                        <a:t>Үйлдвэрлэсэн бүтээгдэхүүн</a:t>
                      </a:r>
                      <a:endParaRPr lang="en-US" sz="11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100" dirty="0">
                          <a:latin typeface="Arial" pitchFamily="34" charset="0"/>
                          <a:cs typeface="Arial" pitchFamily="34" charset="0"/>
                        </a:rPr>
                        <a:t>Борлуулалтын</a:t>
                      </a:r>
                      <a:r>
                        <a:rPr lang="mn-MN" sz="1100" baseline="0" dirty="0">
                          <a:latin typeface="Arial" pitchFamily="34" charset="0"/>
                          <a:cs typeface="Arial" pitchFamily="34" charset="0"/>
                        </a:rPr>
                        <a:t> орлого</a:t>
                      </a:r>
                      <a:endParaRPr lang="en-US" sz="1100" dirty="0">
                        <a:latin typeface="Arial" pitchFamily="34" charset="0"/>
                        <a:cs typeface="Arial" pitchFamily="34" charset="0"/>
                      </a:endParaRPr>
                    </a:p>
                  </a:txBody>
                  <a:tcPr>
                    <a:solidFill>
                      <a:schemeClr val="tx2">
                        <a:lumMod val="40000"/>
                        <a:lumOff val="60000"/>
                      </a:schemeClr>
                    </a:solidFill>
                  </a:tcPr>
                </a:tc>
                <a:extLst>
                  <a:ext uri="{0D108BD9-81ED-4DB2-BD59-A6C34878D82A}">
                    <a16:rowId xmlns:a16="http://schemas.microsoft.com/office/drawing/2014/main" val="10001"/>
                  </a:ext>
                </a:extLst>
              </a:tr>
              <a:tr h="454927">
                <a:tc>
                  <a:txBody>
                    <a:bodyPr/>
                    <a:lstStyle/>
                    <a:p>
                      <a:pPr algn="ctr"/>
                      <a:r>
                        <a:rPr lang="en-US" sz="1200" dirty="0">
                          <a:latin typeface="Arial" pitchFamily="34" charset="0"/>
                          <a:cs typeface="Arial" pitchFamily="34" charset="0"/>
                        </a:rPr>
                        <a:t>1</a:t>
                      </a: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Мах</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Тн</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14,2</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en-US" sz="1200" dirty="0">
                          <a:latin typeface="Arial" pitchFamily="34" charset="0"/>
                          <a:cs typeface="Arial" pitchFamily="34" charset="0"/>
                        </a:rPr>
                        <a:t>19.520.0</a:t>
                      </a:r>
                    </a:p>
                  </a:txBody>
                  <a:tcPr>
                    <a:solidFill>
                      <a:schemeClr val="tx2">
                        <a:lumMod val="40000"/>
                        <a:lumOff val="60000"/>
                      </a:schemeClr>
                    </a:solidFill>
                  </a:tcPr>
                </a:tc>
                <a:tc>
                  <a:txBody>
                    <a:bodyPr/>
                    <a:lstStyle/>
                    <a:p>
                      <a:pPr algn="ctr"/>
                      <a:r>
                        <a:rPr lang="en-US" sz="1200" dirty="0">
                          <a:latin typeface="Arial" pitchFamily="34" charset="0"/>
                          <a:cs typeface="Arial" pitchFamily="34" charset="0"/>
                        </a:rPr>
                        <a:t>13.9</a:t>
                      </a:r>
                    </a:p>
                  </a:txBody>
                  <a:tcPr>
                    <a:solidFill>
                      <a:schemeClr val="tx2">
                        <a:lumMod val="40000"/>
                        <a:lumOff val="60000"/>
                      </a:schemeClr>
                    </a:solidFill>
                  </a:tcPr>
                </a:tc>
                <a:tc>
                  <a:txBody>
                    <a:bodyPr/>
                    <a:lstStyle/>
                    <a:p>
                      <a:pPr algn="ctr"/>
                      <a:r>
                        <a:rPr lang="en-US" sz="1200" dirty="0">
                          <a:latin typeface="Arial" pitchFamily="34" charset="0"/>
                          <a:cs typeface="Arial" pitchFamily="34" charset="0"/>
                        </a:rPr>
                        <a:t>13.900.0</a:t>
                      </a:r>
                    </a:p>
                  </a:txBody>
                  <a:tcPr>
                    <a:solidFill>
                      <a:schemeClr val="tx2">
                        <a:lumMod val="40000"/>
                        <a:lumOff val="60000"/>
                      </a:schemeClr>
                    </a:solidFill>
                  </a:tcPr>
                </a:tc>
                <a:extLst>
                  <a:ext uri="{0D108BD9-81ED-4DB2-BD59-A6C34878D82A}">
                    <a16:rowId xmlns:a16="http://schemas.microsoft.com/office/drawing/2014/main" val="10002"/>
                  </a:ext>
                </a:extLst>
              </a:tr>
              <a:tr h="454927">
                <a:tc>
                  <a:txBody>
                    <a:bodyPr/>
                    <a:lstStyle/>
                    <a:p>
                      <a:pPr algn="ctr"/>
                      <a:r>
                        <a:rPr lang="en-US" sz="1200" dirty="0">
                          <a:latin typeface="Arial" pitchFamily="34" charset="0"/>
                          <a:cs typeface="Arial" pitchFamily="34" charset="0"/>
                        </a:rPr>
                        <a:t>2</a:t>
                      </a: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Сүү</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Л</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55,7</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41,3</a:t>
                      </a:r>
                      <a:r>
                        <a:rPr lang="en-US" sz="1200" dirty="0">
                          <a:latin typeface="Arial" pitchFamily="34" charset="0"/>
                          <a:cs typeface="Arial" pitchFamily="34" charset="0"/>
                        </a:rPr>
                        <a:t>00.0</a:t>
                      </a: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74,8</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en-US" sz="1200" dirty="0">
                          <a:latin typeface="Arial" pitchFamily="34" charset="0"/>
                          <a:cs typeface="Arial" pitchFamily="34" charset="0"/>
                        </a:rPr>
                        <a:t>50.960.0</a:t>
                      </a:r>
                    </a:p>
                  </a:txBody>
                  <a:tcPr>
                    <a:solidFill>
                      <a:schemeClr val="tx2">
                        <a:lumMod val="40000"/>
                        <a:lumOff val="60000"/>
                      </a:schemeClr>
                    </a:solidFill>
                  </a:tcPr>
                </a:tc>
                <a:extLst>
                  <a:ext uri="{0D108BD9-81ED-4DB2-BD59-A6C34878D82A}">
                    <a16:rowId xmlns:a16="http://schemas.microsoft.com/office/drawing/2014/main" val="10003"/>
                  </a:ext>
                </a:extLst>
              </a:tr>
              <a:tr h="412712">
                <a:tc>
                  <a:txBody>
                    <a:bodyPr/>
                    <a:lstStyle/>
                    <a:p>
                      <a:pPr algn="ctr"/>
                      <a:r>
                        <a:rPr lang="en-US" sz="1200" dirty="0">
                          <a:latin typeface="Arial" pitchFamily="34" charset="0"/>
                          <a:cs typeface="Arial" pitchFamily="34" charset="0"/>
                        </a:rPr>
                        <a:t>3</a:t>
                      </a: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Ноос</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Тн</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677,8</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338,9</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847</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en-US" sz="1200" dirty="0">
                          <a:latin typeface="Arial" pitchFamily="34" charset="0"/>
                          <a:cs typeface="Arial" pitchFamily="34" charset="0"/>
                        </a:rPr>
                        <a:t>338.8</a:t>
                      </a:r>
                    </a:p>
                  </a:txBody>
                  <a:tcPr>
                    <a:solidFill>
                      <a:schemeClr val="tx2">
                        <a:lumMod val="40000"/>
                        <a:lumOff val="60000"/>
                      </a:schemeClr>
                    </a:solidFill>
                  </a:tcPr>
                </a:tc>
                <a:extLst>
                  <a:ext uri="{0D108BD9-81ED-4DB2-BD59-A6C34878D82A}">
                    <a16:rowId xmlns:a16="http://schemas.microsoft.com/office/drawing/2014/main" val="10004"/>
                  </a:ext>
                </a:extLst>
              </a:tr>
              <a:tr h="454927">
                <a:tc>
                  <a:txBody>
                    <a:bodyPr/>
                    <a:lstStyle/>
                    <a:p>
                      <a:pPr algn="ctr"/>
                      <a:r>
                        <a:rPr lang="en-US" sz="1200" dirty="0">
                          <a:latin typeface="Arial" pitchFamily="34" charset="0"/>
                          <a:cs typeface="Arial" pitchFamily="34" charset="0"/>
                        </a:rPr>
                        <a:t>4</a:t>
                      </a: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Ноолуур</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Тн</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162</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13,7</a:t>
                      </a:r>
                      <a:r>
                        <a:rPr lang="en-US" sz="1200" dirty="0">
                          <a:latin typeface="Arial" pitchFamily="34" charset="0"/>
                          <a:cs typeface="Arial" pitchFamily="34" charset="0"/>
                        </a:rPr>
                        <a:t>00.0</a:t>
                      </a: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1</a:t>
                      </a:r>
                      <a:r>
                        <a:rPr lang="en-US" sz="1200" dirty="0">
                          <a:latin typeface="Arial" pitchFamily="34" charset="0"/>
                          <a:cs typeface="Arial" pitchFamily="34" charset="0"/>
                        </a:rPr>
                        <a:t>31</a:t>
                      </a:r>
                      <a:r>
                        <a:rPr lang="mn-MN" sz="1200" dirty="0">
                          <a:latin typeface="Arial" pitchFamily="34" charset="0"/>
                          <a:cs typeface="Arial" pitchFamily="34" charset="0"/>
                        </a:rPr>
                        <a:t>,6</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en-US" sz="1200" dirty="0">
                          <a:latin typeface="Arial" pitchFamily="34" charset="0"/>
                          <a:cs typeface="Arial" pitchFamily="34" charset="0"/>
                        </a:rPr>
                        <a:t>9.4</a:t>
                      </a:r>
                      <a:r>
                        <a:rPr lang="mn-MN" sz="1200" baseline="0" dirty="0">
                          <a:latin typeface="Arial" pitchFamily="34" charset="0"/>
                          <a:cs typeface="Arial" pitchFamily="34" charset="0"/>
                        </a:rPr>
                        <a:t>00,0</a:t>
                      </a:r>
                      <a:endParaRPr lang="en-US" sz="1200" dirty="0">
                        <a:latin typeface="Arial" pitchFamily="34" charset="0"/>
                        <a:cs typeface="Arial" pitchFamily="34" charset="0"/>
                      </a:endParaRPr>
                    </a:p>
                  </a:txBody>
                  <a:tcPr>
                    <a:solidFill>
                      <a:schemeClr val="tx2">
                        <a:lumMod val="40000"/>
                        <a:lumOff val="60000"/>
                      </a:schemeClr>
                    </a:solidFill>
                  </a:tcPr>
                </a:tc>
                <a:extLst>
                  <a:ext uri="{0D108BD9-81ED-4DB2-BD59-A6C34878D82A}">
                    <a16:rowId xmlns:a16="http://schemas.microsoft.com/office/drawing/2014/main" val="10005"/>
                  </a:ext>
                </a:extLst>
              </a:tr>
              <a:tr h="454927">
                <a:tc>
                  <a:txBody>
                    <a:bodyPr/>
                    <a:lstStyle/>
                    <a:p>
                      <a:pPr algn="ctr"/>
                      <a:r>
                        <a:rPr lang="en-US" sz="1200" dirty="0">
                          <a:latin typeface="Arial" pitchFamily="34" charset="0"/>
                          <a:cs typeface="Arial" pitchFamily="34" charset="0"/>
                        </a:rPr>
                        <a:t>5</a:t>
                      </a: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Адууны</a:t>
                      </a:r>
                      <a:r>
                        <a:rPr lang="mn-MN" sz="1200" baseline="0" dirty="0">
                          <a:latin typeface="Arial" pitchFamily="34" charset="0"/>
                          <a:cs typeface="Arial" pitchFamily="34" charset="0"/>
                        </a:rPr>
                        <a:t> шир</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Ш</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9713</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97,1</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8931</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89,3</a:t>
                      </a:r>
                      <a:endParaRPr lang="en-US" sz="1200" dirty="0">
                        <a:latin typeface="Arial" pitchFamily="34" charset="0"/>
                        <a:cs typeface="Arial" pitchFamily="34" charset="0"/>
                      </a:endParaRPr>
                    </a:p>
                  </a:txBody>
                  <a:tcPr>
                    <a:solidFill>
                      <a:schemeClr val="tx2">
                        <a:lumMod val="40000"/>
                        <a:lumOff val="60000"/>
                      </a:schemeClr>
                    </a:solidFill>
                  </a:tcPr>
                </a:tc>
                <a:extLst>
                  <a:ext uri="{0D108BD9-81ED-4DB2-BD59-A6C34878D82A}">
                    <a16:rowId xmlns:a16="http://schemas.microsoft.com/office/drawing/2014/main" val="10006"/>
                  </a:ext>
                </a:extLst>
              </a:tr>
              <a:tr h="454927">
                <a:tc>
                  <a:txBody>
                    <a:bodyPr/>
                    <a:lstStyle/>
                    <a:p>
                      <a:pPr algn="ctr"/>
                      <a:r>
                        <a:rPr lang="en-US" sz="1200" dirty="0">
                          <a:latin typeface="Arial" pitchFamily="34" charset="0"/>
                          <a:cs typeface="Arial" pitchFamily="34" charset="0"/>
                        </a:rPr>
                        <a:t>6</a:t>
                      </a: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Үхрийн шир</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Ш</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47913</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718,7</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39099</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586,4</a:t>
                      </a:r>
                      <a:endParaRPr lang="en-US" sz="1200" dirty="0">
                        <a:latin typeface="Arial" pitchFamily="34" charset="0"/>
                        <a:cs typeface="Arial" pitchFamily="34" charset="0"/>
                      </a:endParaRPr>
                    </a:p>
                  </a:txBody>
                  <a:tcPr>
                    <a:solidFill>
                      <a:schemeClr val="tx2">
                        <a:lumMod val="40000"/>
                        <a:lumOff val="60000"/>
                      </a:schemeClr>
                    </a:solidFill>
                  </a:tcPr>
                </a:tc>
                <a:extLst>
                  <a:ext uri="{0D108BD9-81ED-4DB2-BD59-A6C34878D82A}">
                    <a16:rowId xmlns:a16="http://schemas.microsoft.com/office/drawing/2014/main" val="10007"/>
                  </a:ext>
                </a:extLst>
              </a:tr>
              <a:tr h="582652">
                <a:tc>
                  <a:txBody>
                    <a:bodyPr/>
                    <a:lstStyle/>
                    <a:p>
                      <a:pPr algn="ctr"/>
                      <a:r>
                        <a:rPr lang="en-US" sz="1200" dirty="0">
                          <a:latin typeface="Arial" pitchFamily="34" charset="0"/>
                          <a:cs typeface="Arial" pitchFamily="34" charset="0"/>
                        </a:rPr>
                        <a:t>7</a:t>
                      </a: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Хонины нэхий</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Ш</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162982</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81,4</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155087</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77,5</a:t>
                      </a:r>
                      <a:endParaRPr lang="en-US" sz="1200" dirty="0">
                        <a:latin typeface="Arial" pitchFamily="34" charset="0"/>
                        <a:cs typeface="Arial" pitchFamily="34" charset="0"/>
                      </a:endParaRPr>
                    </a:p>
                  </a:txBody>
                  <a:tcPr>
                    <a:solidFill>
                      <a:schemeClr val="tx2">
                        <a:lumMod val="40000"/>
                        <a:lumOff val="60000"/>
                      </a:schemeClr>
                    </a:solidFill>
                  </a:tcPr>
                </a:tc>
                <a:extLst>
                  <a:ext uri="{0D108BD9-81ED-4DB2-BD59-A6C34878D82A}">
                    <a16:rowId xmlns:a16="http://schemas.microsoft.com/office/drawing/2014/main" val="10008"/>
                  </a:ext>
                </a:extLst>
              </a:tr>
              <a:tr h="454927">
                <a:tc>
                  <a:txBody>
                    <a:bodyPr/>
                    <a:lstStyle/>
                    <a:p>
                      <a:pPr algn="ctr"/>
                      <a:r>
                        <a:rPr lang="en-US" sz="1200" dirty="0">
                          <a:latin typeface="Arial" pitchFamily="34" charset="0"/>
                          <a:cs typeface="Arial" pitchFamily="34" charset="0"/>
                        </a:rPr>
                        <a:t>8</a:t>
                      </a: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Ямааны арьс</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ш</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117063</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en-US" sz="1200" dirty="0">
                          <a:latin typeface="Arial" pitchFamily="34" charset="0"/>
                          <a:cs typeface="Arial" pitchFamily="34" charset="0"/>
                        </a:rPr>
                        <a:t>814.0</a:t>
                      </a: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113794</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568,9</a:t>
                      </a:r>
                      <a:endParaRPr lang="en-US" sz="1200" dirty="0">
                        <a:latin typeface="Arial" pitchFamily="34" charset="0"/>
                        <a:cs typeface="Arial" pitchFamily="34" charset="0"/>
                      </a:endParaRPr>
                    </a:p>
                  </a:txBody>
                  <a:tcPr>
                    <a:solidFill>
                      <a:schemeClr val="tx2">
                        <a:lumMod val="40000"/>
                        <a:lumOff val="60000"/>
                      </a:schemeClr>
                    </a:solidFill>
                  </a:tcPr>
                </a:tc>
                <a:extLst>
                  <a:ext uri="{0D108BD9-81ED-4DB2-BD59-A6C34878D82A}">
                    <a16:rowId xmlns:a16="http://schemas.microsoft.com/office/drawing/2014/main" val="10009"/>
                  </a:ext>
                </a:extLst>
              </a:tr>
              <a:tr h="295372">
                <a:tc>
                  <a:txBody>
                    <a:bodyPr/>
                    <a:lstStyle/>
                    <a:p>
                      <a:pPr algn="ctr"/>
                      <a:r>
                        <a:rPr lang="en-US" sz="1200" dirty="0">
                          <a:latin typeface="Arial" pitchFamily="34" charset="0"/>
                          <a:cs typeface="Arial" pitchFamily="34" charset="0"/>
                        </a:rPr>
                        <a:t>9</a:t>
                      </a:r>
                    </a:p>
                  </a:txBody>
                  <a:tcPr>
                    <a:solidFill>
                      <a:schemeClr val="tx2">
                        <a:lumMod val="40000"/>
                        <a:lumOff val="60000"/>
                      </a:schemeClr>
                    </a:solidFill>
                  </a:tcPr>
                </a:tc>
                <a:tc>
                  <a:txBody>
                    <a:bodyPr/>
                    <a:lstStyle/>
                    <a:p>
                      <a:pPr algn="ctr"/>
                      <a:r>
                        <a:rPr lang="mn-MN" sz="1200" dirty="0">
                          <a:latin typeface="Arial" pitchFamily="34" charset="0"/>
                          <a:cs typeface="Arial" pitchFamily="34" charset="0"/>
                        </a:rPr>
                        <a:t>Нийт</a:t>
                      </a: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en-US" sz="1200" dirty="0">
                          <a:latin typeface="Arial" pitchFamily="34" charset="0"/>
                          <a:cs typeface="Arial" pitchFamily="34" charset="0"/>
                        </a:rPr>
                        <a:t>76.5</a:t>
                      </a:r>
                    </a:p>
                  </a:txBody>
                  <a:tcPr>
                    <a:solidFill>
                      <a:schemeClr val="tx2">
                        <a:lumMod val="40000"/>
                        <a:lumOff val="60000"/>
                      </a:schemeClr>
                    </a:solidFill>
                  </a:tcPr>
                </a:tc>
                <a:tc>
                  <a:txBody>
                    <a:bodyPr/>
                    <a:lstStyle/>
                    <a:p>
                      <a:pPr algn="ctr"/>
                      <a:endParaRPr lang="en-US" sz="1200" dirty="0">
                        <a:latin typeface="Arial" pitchFamily="34" charset="0"/>
                        <a:cs typeface="Arial" pitchFamily="34" charset="0"/>
                      </a:endParaRPr>
                    </a:p>
                  </a:txBody>
                  <a:tcPr>
                    <a:solidFill>
                      <a:schemeClr val="tx2">
                        <a:lumMod val="40000"/>
                        <a:lumOff val="60000"/>
                      </a:schemeClr>
                    </a:solidFill>
                  </a:tcPr>
                </a:tc>
                <a:tc>
                  <a:txBody>
                    <a:bodyPr/>
                    <a:lstStyle/>
                    <a:p>
                      <a:pPr algn="ctr"/>
                      <a:r>
                        <a:rPr lang="en-US" sz="1200" dirty="0">
                          <a:latin typeface="Arial" pitchFamily="34" charset="0"/>
                          <a:cs typeface="Arial" pitchFamily="34" charset="0"/>
                        </a:rPr>
                        <a:t>75.9</a:t>
                      </a:r>
                    </a:p>
                  </a:txBody>
                  <a:tcPr>
                    <a:solidFill>
                      <a:schemeClr val="tx2">
                        <a:lumMod val="40000"/>
                        <a:lumOff val="6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4773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CA5B85-844F-447F-BAAC-E00D4A02CCFA}"/>
              </a:ext>
            </a:extLst>
          </p:cNvPr>
          <p:cNvSpPr txBox="1">
            <a:spLocks/>
          </p:cNvSpPr>
          <p:nvPr/>
        </p:nvSpPr>
        <p:spPr>
          <a:xfrm>
            <a:off x="6708370" y="401726"/>
            <a:ext cx="2793077" cy="479423"/>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sz="1600" b="1" dirty="0">
                <a:solidFill>
                  <a:schemeClr val="accent5">
                    <a:lumMod val="50000"/>
                  </a:schemeClr>
                </a:solidFill>
                <a:latin typeface="Arial" panose="020B0604020202020204" pitchFamily="34" charset="0"/>
                <a:cs typeface="Arial" panose="020B0604020202020204" pitchFamily="34" charset="0"/>
              </a:rPr>
              <a:t>МАЛ АЖ АХУЙН САЛБАР</a:t>
            </a:r>
            <a:endParaRPr lang="en-US" sz="1600" b="1" dirty="0">
              <a:solidFill>
                <a:schemeClr val="accent5">
                  <a:lumMod val="50000"/>
                </a:schemeClr>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7E2948C-9779-4284-80B0-1D080C8310AE}"/>
              </a:ext>
            </a:extLst>
          </p:cNvPr>
          <p:cNvCxnSpPr/>
          <p:nvPr/>
        </p:nvCxnSpPr>
        <p:spPr>
          <a:xfrm flipV="1">
            <a:off x="581891" y="872836"/>
            <a:ext cx="8919557" cy="16626"/>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163CBFA-4997-4215-A7BD-8C3FC9085E42}"/>
              </a:ext>
            </a:extLst>
          </p:cNvPr>
          <p:cNvSpPr/>
          <p:nvPr/>
        </p:nvSpPr>
        <p:spPr>
          <a:xfrm>
            <a:off x="573114" y="1217365"/>
            <a:ext cx="8928333" cy="5755422"/>
          </a:xfrm>
          <a:prstGeom prst="rect">
            <a:avLst/>
          </a:prstGeom>
        </p:spPr>
        <p:txBody>
          <a:bodyPr wrap="square">
            <a:spAutoFit/>
          </a:bodyPr>
          <a:lstStyle/>
          <a:p>
            <a:pPr marL="171450" lvl="0" indent="-171450">
              <a:spcBef>
                <a:spcPts val="600"/>
              </a:spcBef>
              <a:buClr>
                <a:srgbClr val="FE8637"/>
              </a:buClr>
              <a:buSzPct val="70000"/>
              <a:buFont typeface="Arial" panose="020B0604020202020204" pitchFamily="34" charset="0"/>
              <a:buChar char="•"/>
            </a:pPr>
            <a:r>
              <a:rPr lang="mn-MN" sz="1200" dirty="0">
                <a:latin typeface="Arial" pitchFamily="34" charset="0"/>
                <a:cs typeface="Arial" pitchFamily="34" charset="0"/>
              </a:rPr>
              <a:t>Өвөл, хаврыг өнөтэй давах арга хэмжээг сум бүр үр дүнтэй  зохион байгуулах</a:t>
            </a:r>
          </a:p>
          <a:p>
            <a:pPr marL="171450" lvl="0" indent="-171450">
              <a:spcBef>
                <a:spcPts val="600"/>
              </a:spcBef>
              <a:buClr>
                <a:srgbClr val="FE8637"/>
              </a:buClr>
              <a:buSzPct val="70000"/>
              <a:buFont typeface="Arial" panose="020B0604020202020204" pitchFamily="34" charset="0"/>
              <a:buChar char="•"/>
            </a:pPr>
            <a:r>
              <a:rPr lang="mn-MN" sz="1200" dirty="0">
                <a:latin typeface="Arial" pitchFamily="34" charset="0"/>
                <a:cs typeface="Arial" pitchFamily="34" charset="0"/>
              </a:rPr>
              <a:t>Бэлчээр ашиглах журмыг сум бүр боловсруулж мөрдөх. /Хушаат, Зүүнбүрэн, Сант, Цагааннуур, Шаамар зэрэг сумд журамтай болсон/</a:t>
            </a:r>
          </a:p>
          <a:p>
            <a:pPr marL="171450" lvl="0" indent="-171450">
              <a:spcBef>
                <a:spcPts val="600"/>
              </a:spcBef>
              <a:buClr>
                <a:srgbClr val="FE8637"/>
              </a:buClr>
              <a:buSzPct val="70000"/>
              <a:buFont typeface="Arial" panose="020B0604020202020204" pitchFamily="34" charset="0"/>
              <a:buChar char="•"/>
            </a:pPr>
            <a:r>
              <a:rPr lang="mn-MN" sz="1200" dirty="0">
                <a:latin typeface="Arial" pitchFamily="34" charset="0"/>
                <a:cs typeface="Arial" pitchFamily="34" charset="0"/>
              </a:rPr>
              <a:t>Үлийн цагаан огтоно устгалын ажил 2020 улсын төсвийн хөрөнгө оруулалтаар хийгдэнэ. /аймгийн хэмжээнд 50.0 мян.га-аас багагүй бэлчээрийн талбайд/</a:t>
            </a:r>
          </a:p>
          <a:p>
            <a:pPr marL="171450" lvl="0" indent="-171450">
              <a:spcBef>
                <a:spcPts val="600"/>
              </a:spcBef>
              <a:buClr>
                <a:srgbClr val="FE8637"/>
              </a:buClr>
              <a:buSzPct val="70000"/>
              <a:buFont typeface="Arial" panose="020B0604020202020204" pitchFamily="34" charset="0"/>
              <a:buChar char="•"/>
            </a:pPr>
            <a:r>
              <a:rPr lang="mn-MN" sz="1200" dirty="0">
                <a:latin typeface="Arial" pitchFamily="34" charset="0"/>
                <a:cs typeface="Arial" pitchFamily="34" charset="0"/>
              </a:rPr>
              <a:t> Бэлчээрийн даацад тохирсон эрчимжсэн суурин, хагас суурин мал аж ахуйг сүргийн бүтцийн зохистой харьцааг алдагдуулалгүйгээр байгал орчинд ээлтэйгээр эрхлэх боломж бүрдээд байна.</a:t>
            </a:r>
          </a:p>
          <a:p>
            <a:pPr marL="171450" lvl="0" indent="-171450">
              <a:spcBef>
                <a:spcPts val="600"/>
              </a:spcBef>
              <a:buClr>
                <a:srgbClr val="FE8637"/>
              </a:buClr>
              <a:buSzPct val="70000"/>
              <a:buFont typeface="Arial" panose="020B0604020202020204" pitchFamily="34" charset="0"/>
              <a:buChar char="•"/>
            </a:pPr>
            <a:r>
              <a:rPr lang="mn-MN" sz="1200" dirty="0">
                <a:latin typeface="Arial" panose="020B0604020202020204" pitchFamily="34" charset="0"/>
                <a:ea typeface="Times New Roman" panose="02020603050405020304" pitchFamily="18" charset="0"/>
                <a:cs typeface="Arial" panose="020B0604020202020204" pitchFamily="34" charset="0"/>
              </a:rPr>
              <a:t>Сум бүр нийт бэлчээрийн талбайн 10 хүртлэх хувьтай тэмцэх хэмжээний бэлчээрийг нөөцийн бэлчээр болгох /сум бүрт албан тоот хүргүүлсэн 2017 онд/</a:t>
            </a:r>
          </a:p>
          <a:p>
            <a:pPr marL="171450" lvl="0" indent="-171450">
              <a:spcBef>
                <a:spcPts val="600"/>
              </a:spcBef>
              <a:buClr>
                <a:srgbClr val="FE8637"/>
              </a:buClr>
              <a:buSzPct val="70000"/>
              <a:buFont typeface="Arial" panose="020B0604020202020204" pitchFamily="34" charset="0"/>
              <a:buChar char="•"/>
            </a:pPr>
            <a:r>
              <a:rPr lang="mn-MN" sz="1200" dirty="0">
                <a:latin typeface="Arial" panose="020B0604020202020204" pitchFamily="34" charset="0"/>
                <a:ea typeface="Times New Roman" panose="02020603050405020304" pitchFamily="18" charset="0"/>
                <a:cs typeface="Arial" panose="020B0604020202020204" pitchFamily="34" charset="0"/>
              </a:rPr>
              <a:t> Бэлчээрийн даацаас илүү гарсан малыг эдийн засгийн эргэлтэнд  оруулах</a:t>
            </a:r>
          </a:p>
          <a:p>
            <a:pPr marL="171450" lvl="0" indent="-171450">
              <a:spcBef>
                <a:spcPts val="600"/>
              </a:spcBef>
              <a:buClr>
                <a:srgbClr val="FE8637"/>
              </a:buClr>
              <a:buSzPct val="70000"/>
              <a:buFont typeface="Arial" panose="020B0604020202020204" pitchFamily="34" charset="0"/>
              <a:buChar char="•"/>
            </a:pPr>
            <a:r>
              <a:rPr lang="mn-MN" sz="1200" dirty="0">
                <a:latin typeface="Arial" panose="020B0604020202020204" pitchFamily="34" charset="0"/>
                <a:ea typeface="Times New Roman" panose="02020603050405020304" pitchFamily="18" charset="0"/>
                <a:cs typeface="Arial" panose="020B0604020202020204" pitchFamily="34" charset="0"/>
              </a:rPr>
              <a:t>Үржилд ашиглаж буй хуц ухна бухыг удам зүйн үнэлээний нэгдсэн програмд бүртгэх ажлыг аймгийн хэмжээнд зохион байгуулна</a:t>
            </a:r>
          </a:p>
          <a:p>
            <a:pPr marL="171450" lvl="0" indent="-171450">
              <a:spcBef>
                <a:spcPts val="600"/>
              </a:spcBef>
              <a:buClr>
                <a:srgbClr val="FE8637"/>
              </a:buClr>
              <a:buSzPct val="70000"/>
              <a:buFont typeface="Arial" panose="020B0604020202020204" pitchFamily="34" charset="0"/>
              <a:buChar char="•"/>
            </a:pPr>
            <a:r>
              <a:rPr lang="mn-MN" sz="1200" dirty="0">
                <a:latin typeface="Arial" panose="020B0604020202020204" pitchFamily="34" charset="0"/>
                <a:ea typeface="Times New Roman" panose="02020603050405020304" pitchFamily="18" charset="0"/>
                <a:cs typeface="Arial" panose="020B0604020202020204" pitchFamily="34" charset="0"/>
              </a:rPr>
              <a:t>Аймгийн “Эрчимжсэн үхрийн аж ахуй” хөтөлбөрийн хэрэгжилтийг эрчимжүүлэх</a:t>
            </a:r>
          </a:p>
          <a:p>
            <a:pPr marL="171450" lvl="0" indent="-171450">
              <a:spcBef>
                <a:spcPts val="600"/>
              </a:spcBef>
              <a:buClr>
                <a:srgbClr val="FE8637"/>
              </a:buClr>
              <a:buSzPct val="70000"/>
              <a:buFont typeface="Arial" panose="020B0604020202020204" pitchFamily="34" charset="0"/>
              <a:buChar char="•"/>
            </a:pPr>
            <a:r>
              <a:rPr lang="mn-MN" sz="1200" dirty="0">
                <a:latin typeface="Arial" panose="020B0604020202020204" pitchFamily="34" charset="0"/>
                <a:ea typeface="Times New Roman" panose="02020603050405020304" pitchFamily="18" charset="0"/>
                <a:cs typeface="Arial" panose="020B0604020202020204" pitchFamily="34" charset="0"/>
              </a:rPr>
              <a:t>Уст цэгийг нэмэгдүүлэх </a:t>
            </a:r>
          </a:p>
          <a:p>
            <a:pPr marL="171450" lvl="0" indent="-171450">
              <a:spcBef>
                <a:spcPts val="600"/>
              </a:spcBef>
              <a:buClr>
                <a:srgbClr val="FE8637"/>
              </a:buClr>
              <a:buSzPct val="70000"/>
              <a:buFont typeface="Arial" panose="020B0604020202020204" pitchFamily="34" charset="0"/>
              <a:buChar char="•"/>
            </a:pPr>
            <a:r>
              <a:rPr lang="mn-MN" sz="1200" dirty="0">
                <a:solidFill>
                  <a:prstClr val="black"/>
                </a:solidFill>
                <a:latin typeface="Arial" pitchFamily="34" charset="0"/>
                <a:cs typeface="Arial" pitchFamily="34" charset="0"/>
              </a:rPr>
              <a:t>Өсвөр мал бордох чиглэлээр үйл ажиллагаа явуулдаг иргэдийг нэмэгдүүлэх </a:t>
            </a:r>
          </a:p>
          <a:p>
            <a:pPr marL="171450" lvl="0" indent="-171450">
              <a:spcBef>
                <a:spcPts val="600"/>
              </a:spcBef>
              <a:buClr>
                <a:srgbClr val="FE8637"/>
              </a:buClr>
              <a:buSzPct val="70000"/>
              <a:buFont typeface="Arial" panose="020B0604020202020204" pitchFamily="34" charset="0"/>
              <a:buChar char="•"/>
            </a:pPr>
            <a:r>
              <a:rPr lang="mn-MN" sz="1200" dirty="0">
                <a:solidFill>
                  <a:prstClr val="black"/>
                </a:solidFill>
                <a:latin typeface="Arial" pitchFamily="34" charset="0"/>
                <a:cs typeface="Arial" pitchFamily="34" charset="0"/>
              </a:rPr>
              <a:t>МАА-н гаралтай түүхий эд бүтээгдэхүүн, үйлчилгээний чиглэлээр үйл ажиллагаа явуулж байгаа болон шинээр байгуулах хоршоодтой хамтран ажиллах </a:t>
            </a:r>
          </a:p>
          <a:p>
            <a:pPr marL="171450" lvl="0" indent="-171450">
              <a:spcBef>
                <a:spcPts val="600"/>
              </a:spcBef>
              <a:buClr>
                <a:srgbClr val="FE8637"/>
              </a:buClr>
              <a:buSzPct val="70000"/>
              <a:buFont typeface="Arial" panose="020B0604020202020204" pitchFamily="34" charset="0"/>
              <a:buChar char="•"/>
            </a:pPr>
            <a:r>
              <a:rPr lang="mn-MN" sz="1200" dirty="0">
                <a:solidFill>
                  <a:prstClr val="black"/>
                </a:solidFill>
                <a:latin typeface="Arial" pitchFamily="34" charset="0"/>
                <a:cs typeface="Arial" pitchFamily="34" charset="0"/>
              </a:rPr>
              <a:t>Арвин ашиг шимт малын үржлийн баталгаажсан хээлтэгч, хээлтүүлэгч мал худалдан борлуулах эрх бүхий аж ахуйн нэгжийг  тухайн үүлдрийн  мал үржүүлж буй суманд байгуулах. Үржилд зөвхөн баталгаажсан хээлтүүлэгч мал ашиглах</a:t>
            </a:r>
          </a:p>
          <a:p>
            <a:pPr marL="171450" lvl="0" indent="-171450">
              <a:spcBef>
                <a:spcPts val="600"/>
              </a:spcBef>
              <a:buClr>
                <a:srgbClr val="FE8637"/>
              </a:buClr>
              <a:buSzPct val="70000"/>
              <a:buFont typeface="Arial" panose="020B0604020202020204" pitchFamily="34" charset="0"/>
              <a:buChar char="•"/>
            </a:pPr>
            <a:r>
              <a:rPr lang="mn-MN" sz="1400" dirty="0">
                <a:latin typeface="Arial" panose="020B0604020202020204" pitchFamily="34" charset="0"/>
                <a:ea typeface="Times New Roman" panose="02020603050405020304" pitchFamily="18" charset="0"/>
                <a:cs typeface="Arial" panose="020B0604020202020204" pitchFamily="34" charset="0"/>
              </a:rPr>
              <a:t>Цөм сүргийн мал болон хээлтүүлэгч малыг  ялган тэмдэглэх, бүртгэлжүүлэх  бүртгэл, мэдээллийн нэгдсэн санд оруулах</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171450" lvl="0" indent="-171450">
              <a:spcBef>
                <a:spcPts val="600"/>
              </a:spcBef>
              <a:buClr>
                <a:srgbClr val="FE8637"/>
              </a:buClr>
              <a:buSzPct val="70000"/>
              <a:buFont typeface="Arial" panose="020B0604020202020204" pitchFamily="34" charset="0"/>
              <a:buChar char="•"/>
            </a:pPr>
            <a:r>
              <a:rPr lang="mn-MN" sz="1400" dirty="0">
                <a:latin typeface="Arial" panose="020B0604020202020204" pitchFamily="34" charset="0"/>
                <a:ea typeface="Times New Roman" panose="02020603050405020304" pitchFamily="18" charset="0"/>
                <a:cs typeface="Arial" panose="020B0604020202020204" pitchFamily="34" charset="0"/>
              </a:rPr>
              <a:t>Гадны аймаг сумаас шилжин ирсэн иргэдэд тавих хяналтыг сайжруулж малын механик өсөлтийг хязгаарлах арга хэмжээг авч хэрэгжүүлэх</a:t>
            </a:r>
          </a:p>
          <a:p>
            <a:pPr marL="171450" lvl="0" indent="-171450">
              <a:spcBef>
                <a:spcPts val="600"/>
              </a:spcBef>
              <a:buClr>
                <a:srgbClr val="FE8637"/>
              </a:buClr>
              <a:buSzPct val="70000"/>
              <a:buFont typeface="Arial" panose="020B0604020202020204" pitchFamily="34" charset="0"/>
              <a:buChar char="•"/>
            </a:pPr>
            <a:endParaRPr lang="mn-MN"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8C6439DF-1B1B-427F-B39A-D50607BFA998}"/>
              </a:ext>
            </a:extLst>
          </p:cNvPr>
          <p:cNvSpPr/>
          <p:nvPr/>
        </p:nvSpPr>
        <p:spPr>
          <a:xfrm>
            <a:off x="199088" y="937498"/>
            <a:ext cx="9703726" cy="307777"/>
          </a:xfrm>
          <a:prstGeom prst="rect">
            <a:avLst/>
          </a:prstGeom>
          <a:noFill/>
        </p:spPr>
        <p:txBody>
          <a:bodyPr wrap="square">
            <a:spAutoFit/>
          </a:bodyPr>
          <a:lstStyle/>
          <a:p>
            <a:pPr indent="371475"/>
            <a:r>
              <a:rPr lang="en-US"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2020 </a:t>
            </a:r>
            <a:r>
              <a:rPr lang="mn-MN"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онд хийж хэрэгжүүлэх ажил арга хэмжээ, анхаарах асуудал </a:t>
            </a:r>
            <a:endParaRPr lang="en-US" sz="1400" b="1" dirty="0">
              <a:solidFill>
                <a:srgbClr val="002060"/>
              </a:solidFill>
              <a:latin typeface="Arial Mon" panose="020B05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23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CC09B-B4ED-485F-8E43-B7118F89D7C3}"/>
              </a:ext>
            </a:extLst>
          </p:cNvPr>
          <p:cNvSpPr/>
          <p:nvPr/>
        </p:nvSpPr>
        <p:spPr>
          <a:xfrm>
            <a:off x="221690" y="7981"/>
            <a:ext cx="9261764" cy="707886"/>
          </a:xfrm>
          <a:prstGeom prst="rect">
            <a:avLst/>
          </a:prstGeom>
        </p:spPr>
        <p:txBody>
          <a:bodyPr wrap="square">
            <a:spAutoFit/>
          </a:bodyPr>
          <a:lstStyle/>
          <a:p>
            <a:pPr algn="ctr"/>
            <a:r>
              <a:rPr lang="mn-MN" sz="2000" b="1" dirty="0">
                <a:solidFill>
                  <a:srgbClr val="EB641B"/>
                </a:solidFill>
                <a:latin typeface="Arial" pitchFamily="34" charset="0"/>
                <a:cs typeface="Arial" pitchFamily="34" charset="0"/>
              </a:rPr>
              <a:t>ХҮНС, ХУДААЛДАА, НИЙТИЙН ХООЛ ҮЙЛДВЭЛЭЛИЙН САЛБАРЫН БҮТЭЭГДЭХҮҮН ҮЙЛДВЭРЛЭЛ, ХАНГАЛТ </a:t>
            </a:r>
            <a:endParaRPr lang="en-US" sz="2000" b="1" dirty="0">
              <a:solidFill>
                <a:srgbClr val="EB641B"/>
              </a:solidFill>
              <a:latin typeface="Arial" pitchFamily="34" charset="0"/>
              <a:cs typeface="Arial" pitchFamily="34" charset="0"/>
            </a:endParaRPr>
          </a:p>
        </p:txBody>
      </p:sp>
      <p:sp>
        <p:nvSpPr>
          <p:cNvPr id="32" name="Rectangle 31">
            <a:extLst>
              <a:ext uri="{FF2B5EF4-FFF2-40B4-BE49-F238E27FC236}">
                <a16:creationId xmlns:a16="http://schemas.microsoft.com/office/drawing/2014/main" id="{EB1C19AE-ED46-4A80-861F-918C0D77C576}"/>
              </a:ext>
            </a:extLst>
          </p:cNvPr>
          <p:cNvSpPr/>
          <p:nvPr/>
        </p:nvSpPr>
        <p:spPr>
          <a:xfrm>
            <a:off x="4884721" y="715867"/>
            <a:ext cx="4572000" cy="369332"/>
          </a:xfrm>
          <a:prstGeom prst="rect">
            <a:avLst/>
          </a:prstGeom>
        </p:spPr>
        <p:txBody>
          <a:bodyPr>
            <a:spAutoFit/>
          </a:bodyPr>
          <a:lstStyle/>
          <a:p>
            <a:pPr algn="just"/>
            <a:r>
              <a:rPr lang="mn-MN" b="1" dirty="0">
                <a:solidFill>
                  <a:prstClr val="black"/>
                </a:solidFill>
                <a:latin typeface="Arial" pitchFamily="34" charset="0"/>
                <a:cs typeface="Arial" pitchFamily="34" charset="0"/>
              </a:rPr>
              <a:t>     </a:t>
            </a:r>
            <a:endParaRPr lang="en-US" b="1" dirty="0">
              <a:solidFill>
                <a:prstClr val="black"/>
              </a:solidFill>
              <a:latin typeface="Arial" pitchFamily="34" charset="0"/>
              <a:cs typeface="Arial" pitchFamily="34" charset="0"/>
            </a:endParaRPr>
          </a:p>
        </p:txBody>
      </p:sp>
      <p:pic>
        <p:nvPicPr>
          <p:cNvPr id="33" name="Picture 9" descr="D:\amg\picture\BULGAN ZURAG BREND\DSC_0047.TIF">
            <a:extLst>
              <a:ext uri="{FF2B5EF4-FFF2-40B4-BE49-F238E27FC236}">
                <a16:creationId xmlns:a16="http://schemas.microsoft.com/office/drawing/2014/main" id="{9D335825-7609-4227-A747-3DC561CE6AFA}"/>
              </a:ext>
            </a:extLst>
          </p:cNvPr>
          <p:cNvPicPr>
            <a:picLocks noChangeAspect="1" noChangeArrowheads="1"/>
          </p:cNvPicPr>
          <p:nvPr/>
        </p:nvPicPr>
        <p:blipFill>
          <a:blip r:embed="rId3" cstate="print"/>
          <a:srcRect/>
          <a:stretch>
            <a:fillRect/>
          </a:stretch>
        </p:blipFill>
        <p:spPr bwMode="auto">
          <a:xfrm>
            <a:off x="6486444" y="1351500"/>
            <a:ext cx="1481195" cy="1609066"/>
          </a:xfrm>
          <a:prstGeom prst="rect">
            <a:avLst/>
          </a:prstGeom>
          <a:ln>
            <a:noFill/>
          </a:ln>
          <a:effectLst>
            <a:outerShdw blurRad="292100" dist="139700" dir="2700000" algn="tl" rotWithShape="0">
              <a:srgbClr val="333333">
                <a:alpha val="65000"/>
              </a:srgbClr>
            </a:outerShdw>
          </a:effectLst>
        </p:spPr>
      </p:pic>
      <p:pic>
        <p:nvPicPr>
          <p:cNvPr id="34" name="Picture 4" descr="D:\SETGUULD OROH MATERIAL\BAYAYGOL URGAMLIIN TOS  (4).jpg">
            <a:extLst>
              <a:ext uri="{FF2B5EF4-FFF2-40B4-BE49-F238E27FC236}">
                <a16:creationId xmlns:a16="http://schemas.microsoft.com/office/drawing/2014/main" id="{2FE15077-5EA6-49A8-B2D1-FD3C44E32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372" y="1351499"/>
            <a:ext cx="1449534" cy="161137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 descr="C:\Users\Tuul\Desktop\10532366_673547029397324_6872085749465803909_n.jpg">
            <a:extLst>
              <a:ext uri="{FF2B5EF4-FFF2-40B4-BE49-F238E27FC236}">
                <a16:creationId xmlns:a16="http://schemas.microsoft.com/office/drawing/2014/main" id="{01A4474E-A58F-46C8-A770-7B609F6FE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0775" y="5219014"/>
            <a:ext cx="2157843" cy="163898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Users\Tuul\Desktop\images.jpg">
            <a:extLst>
              <a:ext uri="{FF2B5EF4-FFF2-40B4-BE49-F238E27FC236}">
                <a16:creationId xmlns:a16="http://schemas.microsoft.com/office/drawing/2014/main" id="{8A48F3F6-E688-4CE8-BB12-459FED7B3D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771" y="5219013"/>
            <a:ext cx="2316003" cy="1638987"/>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8AA4F7A6-8CF1-4EDC-AA4C-299741420600}"/>
              </a:ext>
            </a:extLst>
          </p:cNvPr>
          <p:cNvSpPr/>
          <p:nvPr/>
        </p:nvSpPr>
        <p:spPr>
          <a:xfrm>
            <a:off x="326575" y="346535"/>
            <a:ext cx="3886200"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38" name="Picture 2" descr="C:\Users\DELL\Desktop\images.jpg">
            <a:extLst>
              <a:ext uri="{FF2B5EF4-FFF2-40B4-BE49-F238E27FC236}">
                <a16:creationId xmlns:a16="http://schemas.microsoft.com/office/drawing/2014/main" id="{BC8B9239-E85A-438D-92BF-DCAD7167FB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2575" y="1351500"/>
            <a:ext cx="1526084" cy="16135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 name="Chart 38">
            <a:extLst>
              <a:ext uri="{FF2B5EF4-FFF2-40B4-BE49-F238E27FC236}">
                <a16:creationId xmlns:a16="http://schemas.microsoft.com/office/drawing/2014/main" id="{F71EBEAA-AE8E-45C5-BE03-E55FCE68855D}"/>
              </a:ext>
            </a:extLst>
          </p:cNvPr>
          <p:cNvGraphicFramePr>
            <a:graphicFrameLocks/>
          </p:cNvGraphicFramePr>
          <p:nvPr>
            <p:extLst>
              <p:ext uri="{D42A27DB-BD31-4B8C-83A1-F6EECF244321}">
                <p14:modId xmlns:p14="http://schemas.microsoft.com/office/powerpoint/2010/main" val="1878466845"/>
              </p:ext>
            </p:extLst>
          </p:nvPr>
        </p:nvGraphicFramePr>
        <p:xfrm>
          <a:off x="395262" y="632868"/>
          <a:ext cx="4555242" cy="268814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0" name="Table 39">
            <a:extLst>
              <a:ext uri="{FF2B5EF4-FFF2-40B4-BE49-F238E27FC236}">
                <a16:creationId xmlns:a16="http://schemas.microsoft.com/office/drawing/2014/main" id="{39956FEB-5586-4459-813C-AF334AE7B183}"/>
              </a:ext>
            </a:extLst>
          </p:cNvPr>
          <p:cNvGraphicFramePr>
            <a:graphicFrameLocks noGrp="1"/>
          </p:cNvGraphicFramePr>
          <p:nvPr>
            <p:extLst>
              <p:ext uri="{D42A27DB-BD31-4B8C-83A1-F6EECF244321}">
                <p14:modId xmlns:p14="http://schemas.microsoft.com/office/powerpoint/2010/main" val="2378139529"/>
              </p:ext>
            </p:extLst>
          </p:nvPr>
        </p:nvGraphicFramePr>
        <p:xfrm>
          <a:off x="453575" y="3458936"/>
          <a:ext cx="4445000" cy="3436326"/>
        </p:xfrm>
        <a:graphic>
          <a:graphicData uri="http://schemas.openxmlformats.org/drawingml/2006/table">
            <a:tbl>
              <a:tblPr/>
              <a:tblGrid>
                <a:gridCol w="2159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786943">
                <a:tc>
                  <a:txBody>
                    <a:bodyPr/>
                    <a:lstStyle/>
                    <a:p>
                      <a:pPr algn="ctr" fontAlgn="ctr"/>
                      <a:r>
                        <a:rPr lang="mn-MN" sz="1400" b="1" i="0" u="none" strike="noStrike" dirty="0">
                          <a:solidFill>
                            <a:srgbClr val="000000"/>
                          </a:solidFill>
                          <a:effectLst/>
                          <a:latin typeface="Arial"/>
                        </a:rPr>
                        <a:t>Төрөл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a:solidFill>
                            <a:srgbClr val="000000"/>
                          </a:solidFill>
                          <a:effectLst/>
                          <a:latin typeface="Arial"/>
                        </a:rPr>
                        <a:t>Үйлдвэр, цехийн тоо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solidFill>
                            <a:srgbClr val="000000"/>
                          </a:solidFill>
                          <a:effectLst/>
                          <a:latin typeface="Arial"/>
                        </a:rPr>
                        <a:t>Ажилчдын тоо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8982">
                <a:tc>
                  <a:txBody>
                    <a:bodyPr/>
                    <a:lstStyle/>
                    <a:p>
                      <a:pPr algn="l" fontAlgn="ctr"/>
                      <a:r>
                        <a:rPr lang="mn-MN" sz="1400" b="0" i="0" u="none" strike="noStrike" dirty="0">
                          <a:solidFill>
                            <a:srgbClr val="000000"/>
                          </a:solidFill>
                          <a:effectLst/>
                          <a:latin typeface="Arial"/>
                        </a:rPr>
                        <a:t>Гурил, гурилан бүтээгдэхүүн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361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8982">
                <a:tc>
                  <a:txBody>
                    <a:bodyPr/>
                    <a:lstStyle/>
                    <a:p>
                      <a:pPr algn="l" fontAlgn="ctr"/>
                      <a:r>
                        <a:rPr lang="mn-MN" sz="1400" b="0" i="0" u="none" strike="noStrike" dirty="0">
                          <a:solidFill>
                            <a:srgbClr val="000000"/>
                          </a:solidFill>
                          <a:effectLst/>
                          <a:latin typeface="Arial"/>
                        </a:rPr>
                        <a:t>Мах, махан бүтээгдэхүүн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8982">
                <a:tc>
                  <a:txBody>
                    <a:bodyPr/>
                    <a:lstStyle/>
                    <a:p>
                      <a:pPr algn="l" fontAlgn="ctr"/>
                      <a:r>
                        <a:rPr lang="mn-MN" sz="1400" b="0" i="0" u="none" strike="noStrike" dirty="0">
                          <a:solidFill>
                            <a:srgbClr val="000000"/>
                          </a:solidFill>
                          <a:effectLst/>
                          <a:latin typeface="Arial"/>
                        </a:rPr>
                        <a:t>Исгэлтийн бүтээгдэхүүн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8982">
                <a:tc>
                  <a:txBody>
                    <a:bodyPr/>
                    <a:lstStyle/>
                    <a:p>
                      <a:pPr algn="l" fontAlgn="ctr"/>
                      <a:r>
                        <a:rPr lang="mn-MN" sz="1400" b="0" i="0" u="none" strike="noStrike">
                          <a:solidFill>
                            <a:srgbClr val="000000"/>
                          </a:solidFill>
                          <a:effectLst/>
                          <a:latin typeface="Arial"/>
                        </a:rPr>
                        <a:t>Сүү, сүүн бүтээгдэхүүн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8605">
                <a:tc>
                  <a:txBody>
                    <a:bodyPr/>
                    <a:lstStyle/>
                    <a:p>
                      <a:pPr algn="l" fontAlgn="ctr"/>
                      <a:r>
                        <a:rPr lang="mn-MN" sz="1400" b="0" i="0" u="none" strike="noStrike" dirty="0">
                          <a:solidFill>
                            <a:srgbClr val="000000"/>
                          </a:solidFill>
                          <a:effectLst/>
                          <a:latin typeface="Arial"/>
                        </a:rPr>
                        <a:t>Бусад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8982">
                <a:tc>
                  <a:txBody>
                    <a:bodyPr/>
                    <a:lstStyle/>
                    <a:p>
                      <a:pPr algn="l" fontAlgn="ctr"/>
                      <a:r>
                        <a:rPr lang="mn-MN" sz="1400" b="0" i="0" u="none" strike="noStrike">
                          <a:solidFill>
                            <a:srgbClr val="000000"/>
                          </a:solidFill>
                          <a:effectLst/>
                          <a:latin typeface="Arial"/>
                        </a:rPr>
                        <a:t>Нөөшилсөн нөгөө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8605">
                <a:tc>
                  <a:txBody>
                    <a:bodyPr/>
                    <a:lstStyle/>
                    <a:p>
                      <a:pPr algn="ctr" fontAlgn="ctr"/>
                      <a:r>
                        <a:rPr lang="mn-MN" sz="1400" b="1" i="0" u="none" strike="noStrike">
                          <a:solidFill>
                            <a:srgbClr val="000000"/>
                          </a:solidFill>
                          <a:effectLst/>
                          <a:latin typeface="Arial"/>
                        </a:rPr>
                        <a:t>Бүгд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867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41" name="Table 40">
            <a:extLst>
              <a:ext uri="{FF2B5EF4-FFF2-40B4-BE49-F238E27FC236}">
                <a16:creationId xmlns:a16="http://schemas.microsoft.com/office/drawing/2014/main" id="{8915F5DD-8ACB-4FAB-BA22-1C4429DF6858}"/>
              </a:ext>
            </a:extLst>
          </p:cNvPr>
          <p:cNvGraphicFramePr>
            <a:graphicFrameLocks noGrp="1"/>
          </p:cNvGraphicFramePr>
          <p:nvPr>
            <p:extLst>
              <p:ext uri="{D42A27DB-BD31-4B8C-83A1-F6EECF244321}">
                <p14:modId xmlns:p14="http://schemas.microsoft.com/office/powerpoint/2010/main" val="3740175942"/>
              </p:ext>
            </p:extLst>
          </p:nvPr>
        </p:nvGraphicFramePr>
        <p:xfrm>
          <a:off x="5012877" y="3048000"/>
          <a:ext cx="4443844" cy="1912620"/>
        </p:xfrm>
        <a:graphic>
          <a:graphicData uri="http://schemas.openxmlformats.org/drawingml/2006/table">
            <a:tbl>
              <a:tblPr/>
              <a:tblGrid>
                <a:gridCol w="217169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052946">
                  <a:extLst>
                    <a:ext uri="{9D8B030D-6E8A-4147-A177-3AD203B41FA5}">
                      <a16:colId xmlns:a16="http://schemas.microsoft.com/office/drawing/2014/main" val="20002"/>
                    </a:ext>
                  </a:extLst>
                </a:gridCol>
              </a:tblGrid>
              <a:tr h="333375">
                <a:tc>
                  <a:txBody>
                    <a:bodyPr/>
                    <a:lstStyle/>
                    <a:p>
                      <a:pPr algn="ctr" fontAlgn="ctr"/>
                      <a:r>
                        <a:rPr lang="mn-MN" sz="1400" b="1" i="0" u="none" strike="noStrike" dirty="0">
                          <a:solidFill>
                            <a:srgbClr val="000000"/>
                          </a:solidFill>
                          <a:effectLst/>
                          <a:latin typeface="Arial"/>
                        </a:rPr>
                        <a:t>Гол нэрийн бүтээгдэхүүн нэр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solidFill>
                            <a:srgbClr val="000000"/>
                          </a:solidFill>
                          <a:effectLst/>
                          <a:latin typeface="Arial"/>
                        </a:rPr>
                        <a:t>Хэрэгцээ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1" i="0" u="none" strike="noStrike" dirty="0">
                          <a:solidFill>
                            <a:srgbClr val="000000"/>
                          </a:solidFill>
                          <a:effectLst/>
                          <a:latin typeface="Arial"/>
                        </a:rPr>
                        <a:t>Хангамж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5275">
                <a:tc>
                  <a:txBody>
                    <a:bodyPr/>
                    <a:lstStyle/>
                    <a:p>
                      <a:pPr algn="l" fontAlgn="ctr"/>
                      <a:r>
                        <a:rPr lang="mn-MN" sz="1600" b="0" i="0" u="none" strike="noStrike" dirty="0">
                          <a:solidFill>
                            <a:srgbClr val="000000"/>
                          </a:solidFill>
                          <a:effectLst/>
                          <a:latin typeface="Arial"/>
                        </a:rPr>
                        <a:t>Сүүн бүтээгдэхүүн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 </a:t>
                      </a:r>
                      <a:r>
                        <a:rPr lang="mn-MN" sz="1400" b="0" i="0" u="none" strike="noStrike" dirty="0">
                          <a:solidFill>
                            <a:srgbClr val="000000"/>
                          </a:solidFill>
                          <a:effectLst/>
                          <a:latin typeface="Arial"/>
                        </a:rPr>
                        <a:t>8030 тн </a:t>
                      </a:r>
                      <a:endParaRPr lang="en-US"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dirty="0">
                          <a:solidFill>
                            <a:srgbClr val="000000"/>
                          </a:solidFill>
                          <a:effectLst/>
                          <a:latin typeface="Arial"/>
                        </a:rPr>
                        <a:t>65 хувь</a:t>
                      </a:r>
                      <a:endParaRPr lang="en-US"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5275">
                <a:tc>
                  <a:txBody>
                    <a:bodyPr/>
                    <a:lstStyle/>
                    <a:p>
                      <a:pPr algn="l" fontAlgn="ctr"/>
                      <a:r>
                        <a:rPr lang="mn-MN" sz="1600" b="0" i="0" u="none" strike="noStrike" dirty="0">
                          <a:solidFill>
                            <a:srgbClr val="000000"/>
                          </a:solidFill>
                          <a:effectLst/>
                          <a:latin typeface="Arial"/>
                        </a:rPr>
                        <a:t>Гурилан бүтээгдэхүүн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dirty="0">
                          <a:solidFill>
                            <a:srgbClr val="000000"/>
                          </a:solidFill>
                          <a:effectLst/>
                          <a:latin typeface="Arial"/>
                        </a:rPr>
                        <a:t>   8833 тн </a:t>
                      </a:r>
                      <a:r>
                        <a:rPr lang="en-US" sz="14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 </a:t>
                      </a:r>
                      <a:r>
                        <a:rPr lang="mn-MN" sz="1400" b="0" i="0" u="none" strike="noStrike" dirty="0">
                          <a:solidFill>
                            <a:srgbClr val="000000"/>
                          </a:solidFill>
                          <a:effectLst/>
                          <a:latin typeface="Arial"/>
                        </a:rPr>
                        <a:t>67 хувь</a:t>
                      </a:r>
                      <a:endParaRPr lang="en-US"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5275">
                <a:tc>
                  <a:txBody>
                    <a:bodyPr/>
                    <a:lstStyle/>
                    <a:p>
                      <a:pPr algn="l" fontAlgn="ctr"/>
                      <a:r>
                        <a:rPr lang="mn-MN" sz="1600" b="0" i="0" u="none" strike="noStrike" dirty="0">
                          <a:solidFill>
                            <a:srgbClr val="000000"/>
                          </a:solidFill>
                          <a:effectLst/>
                          <a:latin typeface="Arial"/>
                        </a:rPr>
                        <a:t>Жимс жимсгэнэ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dirty="0">
                          <a:solidFill>
                            <a:srgbClr val="000000"/>
                          </a:solidFill>
                          <a:effectLst/>
                          <a:latin typeface="Arial"/>
                        </a:rPr>
                        <a:t>7227</a:t>
                      </a:r>
                      <a:r>
                        <a:rPr lang="mn-MN" sz="1400" b="0" i="0" u="none" strike="noStrike" baseline="0" dirty="0">
                          <a:solidFill>
                            <a:srgbClr val="000000"/>
                          </a:solidFill>
                          <a:effectLst/>
                          <a:latin typeface="Arial"/>
                        </a:rPr>
                        <a:t> тн </a:t>
                      </a:r>
                      <a:r>
                        <a:rPr lang="en-US" sz="14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dirty="0">
                          <a:solidFill>
                            <a:srgbClr val="000000"/>
                          </a:solidFill>
                          <a:effectLst/>
                          <a:latin typeface="Arial"/>
                        </a:rPr>
                        <a:t>13.5</a:t>
                      </a:r>
                      <a:r>
                        <a:rPr lang="mn-MN" sz="1400" b="0" i="0" u="none" strike="noStrike" baseline="0" dirty="0">
                          <a:solidFill>
                            <a:srgbClr val="000000"/>
                          </a:solidFill>
                          <a:effectLst/>
                          <a:latin typeface="Arial"/>
                        </a:rPr>
                        <a:t> хувь </a:t>
                      </a:r>
                      <a:r>
                        <a:rPr lang="en-US" sz="14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5275">
                <a:tc>
                  <a:txBody>
                    <a:bodyPr/>
                    <a:lstStyle/>
                    <a:p>
                      <a:pPr algn="l" fontAlgn="ctr"/>
                      <a:r>
                        <a:rPr lang="mn-MN" sz="1600" b="0" i="0" u="none" strike="noStrike" dirty="0">
                          <a:solidFill>
                            <a:srgbClr val="000000"/>
                          </a:solidFill>
                          <a:effectLst/>
                          <a:latin typeface="Arial"/>
                        </a:rPr>
                        <a:t>Ургамлын тос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 </a:t>
                      </a:r>
                      <a:r>
                        <a:rPr lang="mn-MN" sz="1400" b="0" i="0" u="none" strike="noStrike" dirty="0">
                          <a:solidFill>
                            <a:srgbClr val="000000"/>
                          </a:solidFill>
                          <a:effectLst/>
                          <a:latin typeface="Arial"/>
                        </a:rPr>
                        <a:t>1001 мян,л</a:t>
                      </a:r>
                      <a:endParaRPr lang="en-US"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 </a:t>
                      </a:r>
                      <a:r>
                        <a:rPr lang="mn-MN" sz="1400" b="0" i="0" u="none" strike="noStrike" dirty="0">
                          <a:solidFill>
                            <a:srgbClr val="000000"/>
                          </a:solidFill>
                          <a:effectLst/>
                          <a:latin typeface="Arial"/>
                        </a:rPr>
                        <a:t>1,5 хувь </a:t>
                      </a:r>
                      <a:endParaRPr lang="en-US"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5275">
                <a:tc>
                  <a:txBody>
                    <a:bodyPr/>
                    <a:lstStyle/>
                    <a:p>
                      <a:pPr algn="l" fontAlgn="ctr"/>
                      <a:r>
                        <a:rPr lang="mn-MN" sz="1600" b="0" i="0" u="none" strike="noStrike" dirty="0">
                          <a:solidFill>
                            <a:srgbClr val="000000"/>
                          </a:solidFill>
                          <a:effectLst/>
                          <a:latin typeface="Arial"/>
                        </a:rPr>
                        <a:t>Өндөг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dirty="0">
                          <a:solidFill>
                            <a:srgbClr val="000000"/>
                          </a:solidFill>
                          <a:effectLst/>
                          <a:latin typeface="Arial"/>
                        </a:rPr>
                        <a:t>15,9 сая.шир</a:t>
                      </a:r>
                      <a:r>
                        <a:rPr lang="en-US" sz="14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 </a:t>
                      </a:r>
                      <a:r>
                        <a:rPr lang="mn-MN" sz="1400" b="0" i="0" u="none" strike="noStrike" dirty="0">
                          <a:solidFill>
                            <a:srgbClr val="000000"/>
                          </a:solidFill>
                          <a:effectLst/>
                          <a:latin typeface="Arial"/>
                        </a:rPr>
                        <a:t>20 хувь </a:t>
                      </a:r>
                      <a:endParaRPr lang="en-US"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2" name="Rectangle 41">
            <a:extLst>
              <a:ext uri="{FF2B5EF4-FFF2-40B4-BE49-F238E27FC236}">
                <a16:creationId xmlns:a16="http://schemas.microsoft.com/office/drawing/2014/main" id="{E4E7F976-AF09-4B0D-955D-F06D5ECC838D}"/>
              </a:ext>
            </a:extLst>
          </p:cNvPr>
          <p:cNvSpPr/>
          <p:nvPr/>
        </p:nvSpPr>
        <p:spPr>
          <a:xfrm>
            <a:off x="4884721" y="705168"/>
            <a:ext cx="4639566" cy="646331"/>
          </a:xfrm>
          <a:prstGeom prst="rect">
            <a:avLst/>
          </a:prstGeom>
        </p:spPr>
        <p:txBody>
          <a:bodyPr wrap="square">
            <a:spAutoFit/>
          </a:bodyPr>
          <a:lstStyle/>
          <a:p>
            <a:pPr lvl="0" algn="just"/>
            <a:r>
              <a:rPr lang="mn-MN" b="1" dirty="0">
                <a:solidFill>
                  <a:prstClr val="black"/>
                </a:solidFill>
                <a:latin typeface="Arial" pitchFamily="34" charset="0"/>
                <a:cs typeface="Arial" pitchFamily="34" charset="0"/>
              </a:rPr>
              <a:t>Манай аймаг м</a:t>
            </a:r>
            <a:r>
              <a:rPr lang="en-US" b="1" dirty="0" err="1">
                <a:solidFill>
                  <a:prstClr val="black"/>
                </a:solidFill>
                <a:latin typeface="Arial" pitchFamily="34" charset="0"/>
                <a:cs typeface="Arial" pitchFamily="34" charset="0"/>
              </a:rPr>
              <a:t>ах</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сүү</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гурил</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төмс</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хүнсний</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ногоог</a:t>
            </a:r>
            <a:r>
              <a:rPr lang="en-US" b="1" dirty="0">
                <a:solidFill>
                  <a:prstClr val="black"/>
                </a:solidFill>
                <a:latin typeface="Arial" pitchFamily="34" charset="0"/>
                <a:cs typeface="Arial" pitchFamily="34" charset="0"/>
              </a:rPr>
              <a:t> 100 </a:t>
            </a:r>
            <a:r>
              <a:rPr lang="en-US" b="1" dirty="0" err="1">
                <a:solidFill>
                  <a:prstClr val="black"/>
                </a:solidFill>
                <a:latin typeface="Arial" pitchFamily="34" charset="0"/>
                <a:cs typeface="Arial" pitchFamily="34" charset="0"/>
              </a:rPr>
              <a:t>хувь</a:t>
            </a:r>
            <a:r>
              <a:rPr lang="mn-MN" b="1" dirty="0">
                <a:solidFill>
                  <a:prstClr val="black"/>
                </a:solidFill>
                <a:latin typeface="Arial" pitchFamily="34" charset="0"/>
                <a:cs typeface="Arial" pitchFamily="34" charset="0"/>
              </a:rPr>
              <a:t> хангаж, харин</a:t>
            </a:r>
            <a:endParaRPr lang="en-US"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433285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7158" y="1"/>
            <a:ext cx="4463236" cy="1015663"/>
          </a:xfrm>
          <a:prstGeom prst="rect">
            <a:avLst/>
          </a:prstGeom>
        </p:spPr>
        <p:style>
          <a:lnRef idx="0">
            <a:scrgbClr r="0" g="0" b="0"/>
          </a:lnRef>
          <a:fillRef idx="1001">
            <a:schemeClr val="lt1"/>
          </a:fillRef>
          <a:effectRef idx="0">
            <a:scrgbClr r="0" g="0" b="0"/>
          </a:effectRef>
          <a:fontRef idx="major"/>
        </p:style>
        <p:txBody>
          <a:bodyPr wrap="square">
            <a:spAutoFit/>
          </a:bodyPr>
          <a:lstStyle/>
          <a:p>
            <a:pPr algn="ctr"/>
            <a:r>
              <a:rPr lang="mn-MN" b="1" dirty="0">
                <a:solidFill>
                  <a:prstClr val="black"/>
                </a:solidFill>
                <a:latin typeface="Arial" pitchFamily="34" charset="0"/>
                <a:cs typeface="Arial" pitchFamily="34" charset="0"/>
              </a:rPr>
              <a:t>“</a:t>
            </a:r>
            <a:r>
              <a:rPr lang="mn-MN" sz="1400" b="1" dirty="0">
                <a:solidFill>
                  <a:prstClr val="black"/>
                </a:solidFill>
                <a:latin typeface="Arial" pitchFamily="34" charset="0"/>
                <a:cs typeface="Arial" pitchFamily="34" charset="0"/>
              </a:rPr>
              <a:t>Давс багатай бүтээгдэхүүн үйлдвэрлэлийг дэмжье” аяныг аймгийн Засаг даргын А/25 тоот захирамжаар өрнүүлэн амжилттай зохион байгуулав. </a:t>
            </a:r>
            <a:endParaRPr lang="en-US" sz="1400" b="1" dirty="0">
              <a:solidFill>
                <a:prstClr val="black"/>
              </a:solidFill>
              <a:latin typeface="Arial" pitchFamily="34" charset="0"/>
              <a:cs typeface="Arial" pitchFamily="34" charset="0"/>
            </a:endParaRPr>
          </a:p>
        </p:txBody>
      </p:sp>
      <p:pic>
        <p:nvPicPr>
          <p:cNvPr id="13" name="Picture 12" descr="C:\Users\DELL\Desktop\71659610_2537202956511854_264863056822009856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238" y="5546896"/>
            <a:ext cx="1712756" cy="1228725"/>
          </a:xfrm>
          <a:prstGeom prst="ellipse">
            <a:avLst/>
          </a:prstGeom>
          <a:ln>
            <a:noFill/>
          </a:ln>
          <a:effectLst>
            <a:softEdge rad="112500"/>
          </a:effectLst>
        </p:spPr>
      </p:pic>
      <p:pic>
        <p:nvPicPr>
          <p:cNvPr id="14" name="Picture 13" descr="C:\Users\DELL\Desktop\72208197_383138499232485_3525431756398264320_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2850" y="5546895"/>
            <a:ext cx="1710745" cy="1187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descr="D:\AJIL 2019 ON\TOB HANGAI BUSIIN URALDAAN\New folder\5K1A001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7875" y="4201934"/>
            <a:ext cx="1709134" cy="1344961"/>
          </a:xfrm>
          <a:prstGeom prst="rect">
            <a:avLst/>
          </a:prstGeom>
          <a:noFill/>
          <a:ln>
            <a:noFill/>
          </a:ln>
        </p:spPr>
      </p:pic>
      <p:pic>
        <p:nvPicPr>
          <p:cNvPr id="15" name="Picture 14" descr="C:\Users\DELL\Desktop\71755290_2421510301470727_97241310871683072_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560" y="4201935"/>
            <a:ext cx="1649435" cy="1304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8" name="Diagram 17"/>
          <p:cNvGraphicFramePr/>
          <p:nvPr>
            <p:extLst>
              <p:ext uri="{D42A27DB-BD31-4B8C-83A1-F6EECF244321}">
                <p14:modId xmlns:p14="http://schemas.microsoft.com/office/powerpoint/2010/main" val="4114515329"/>
              </p:ext>
            </p:extLst>
          </p:nvPr>
        </p:nvGraphicFramePr>
        <p:xfrm>
          <a:off x="653861" y="3239871"/>
          <a:ext cx="3807854" cy="8749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1" name="Picture 20" descr="Migaa Migaa-Ð½ Ð·ÑÑÐ°Ð³."/>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09740" y="1032450"/>
            <a:ext cx="1496096" cy="2011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descr="70064245_446404716218226_8446082857218080768_n"/>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05836" y="1015663"/>
            <a:ext cx="1575516" cy="1092367"/>
          </a:xfrm>
          <a:prstGeom prst="rect">
            <a:avLst/>
          </a:prstGeom>
          <a:ln>
            <a:noFill/>
          </a:ln>
          <a:effectLst>
            <a:outerShdw blurRad="190500" algn="tl" rotWithShape="0">
              <a:srgbClr val="000000">
                <a:alpha val="70000"/>
              </a:srgbClr>
            </a:outerShdw>
          </a:effectLst>
        </p:spPr>
      </p:pic>
      <p:pic>
        <p:nvPicPr>
          <p:cNvPr id="24" name="Picture 23" descr="https://scontent.fuln5-1.fna.fbcdn.net/v/t1.15752-9/50272017_1082768458593944_8400331418177110016_n.jpg?_nc_cat=105&amp;_nc_ht=scontent.fuln5-1.fna&amp;oh=2c32350c12c22b21e00491b3a44d8a00&amp;oe=5CF6468E"/>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32668" y="2124818"/>
            <a:ext cx="1548685" cy="918774"/>
          </a:xfrm>
          <a:prstGeom prst="rect">
            <a:avLst/>
          </a:prstGeom>
          <a:ln>
            <a:noFill/>
          </a:ln>
          <a:effectLst>
            <a:outerShdw blurRad="190500" algn="tl" rotWithShape="0">
              <a:srgbClr val="000000">
                <a:alpha val="70000"/>
              </a:srgbClr>
            </a:outerShdw>
          </a:effectLst>
        </p:spPr>
      </p:pic>
      <p:sp>
        <p:nvSpPr>
          <p:cNvPr id="22" name="Rectangle 21"/>
          <p:cNvSpPr/>
          <p:nvPr/>
        </p:nvSpPr>
        <p:spPr>
          <a:xfrm>
            <a:off x="653861" y="1197235"/>
            <a:ext cx="1138940" cy="1615827"/>
          </a:xfrm>
          <a:prstGeom prst="rect">
            <a:avLst/>
          </a:prstGeom>
        </p:spPr>
        <p:txBody>
          <a:bodyPr wrap="square">
            <a:spAutoFit/>
          </a:bodyPr>
          <a:lstStyle/>
          <a:p>
            <a:r>
              <a:rPr lang="mn-MN" sz="1100" dirty="0">
                <a:solidFill>
                  <a:prstClr val="black"/>
                </a:solidFill>
                <a:latin typeface="Arial"/>
                <a:ea typeface="Calibri"/>
              </a:rPr>
              <a:t>14 сумын </a:t>
            </a:r>
            <a:r>
              <a:rPr lang="en-US" sz="1100" dirty="0">
                <a:solidFill>
                  <a:prstClr val="black"/>
                </a:solidFill>
                <a:latin typeface="Arial"/>
                <a:ea typeface="Calibri"/>
              </a:rPr>
              <a:t>38</a:t>
            </a:r>
            <a:r>
              <a:rPr lang="mn-MN" sz="1100" dirty="0">
                <a:solidFill>
                  <a:prstClr val="black"/>
                </a:solidFill>
                <a:latin typeface="Arial"/>
                <a:ea typeface="Calibri"/>
              </a:rPr>
              <a:t> аж ахуйн нэгж, байгууллагын үйлдвэрлэж буй 60 гаруй нэр төрлийн  хоол,</a:t>
            </a:r>
            <a:r>
              <a:rPr lang="en-US" sz="1100" dirty="0">
                <a:solidFill>
                  <a:prstClr val="black"/>
                </a:solidFill>
                <a:latin typeface="Arial"/>
                <a:ea typeface="Calibri"/>
              </a:rPr>
              <a:t> </a:t>
            </a:r>
            <a:r>
              <a:rPr lang="mn-MN" sz="1100" dirty="0">
                <a:solidFill>
                  <a:prstClr val="black"/>
                </a:solidFill>
                <a:latin typeface="Arial"/>
                <a:ea typeface="Calibri"/>
              </a:rPr>
              <a:t>хүнсний бүтээгдэхүүнээр оролцов.  </a:t>
            </a:r>
            <a:endParaRPr lang="en-US" sz="1100" dirty="0">
              <a:solidFill>
                <a:prstClr val="black"/>
              </a:solidFill>
              <a:latin typeface="Century Schoolbook"/>
            </a:endParaRPr>
          </a:p>
        </p:txBody>
      </p:sp>
      <p:sp>
        <p:nvSpPr>
          <p:cNvPr id="27" name="Rectangle 5"/>
          <p:cNvSpPr>
            <a:spLocks noChangeArrowheads="1"/>
          </p:cNvSpPr>
          <p:nvPr/>
        </p:nvSpPr>
        <p:spPr bwMode="auto">
          <a:xfrm rot="10800000" flipV="1">
            <a:off x="6379595" y="705654"/>
            <a:ext cx="288808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mn-MN" sz="1200" dirty="0">
                <a:solidFill>
                  <a:prstClr val="black"/>
                </a:solidFill>
                <a:latin typeface="Arial" pitchFamily="34" charset="0"/>
                <a:ea typeface="Calibri" pitchFamily="34" charset="0"/>
                <a:cs typeface="Arial" pitchFamily="34" charset="0"/>
              </a:rPr>
              <a:t>Төмс, хүнсний   ногоо, зөгийн аж ахуй эрхлэгчдээс бүрдсэн </a:t>
            </a:r>
            <a:r>
              <a:rPr lang="mn-MN" sz="1200" dirty="0">
                <a:solidFill>
                  <a:prstClr val="black"/>
                </a:solidFill>
                <a:latin typeface="Calibri"/>
                <a:ea typeface="Calibri" pitchFamily="34" charset="0"/>
                <a:cs typeface="Arial" pitchFamily="34" charset="0"/>
              </a:rPr>
              <a:t>“</a:t>
            </a:r>
            <a:r>
              <a:rPr lang="mn-MN" sz="1200" dirty="0">
                <a:solidFill>
                  <a:prstClr val="black"/>
                </a:solidFill>
                <a:latin typeface="Arial" pitchFamily="34" charset="0"/>
                <a:ea typeface="Calibri" pitchFamily="34" charset="0"/>
                <a:cs typeface="Arial" pitchFamily="34" charset="0"/>
              </a:rPr>
              <a:t>Сэлэнгэ органик</a:t>
            </a:r>
            <a:r>
              <a:rPr lang="mn-MN" sz="1200" dirty="0">
                <a:solidFill>
                  <a:prstClr val="black"/>
                </a:solidFill>
                <a:latin typeface="Calibri"/>
                <a:ea typeface="Calibri" pitchFamily="34" charset="0"/>
                <a:cs typeface="Arial" pitchFamily="34" charset="0"/>
              </a:rPr>
              <a:t>”</a:t>
            </a:r>
            <a:r>
              <a:rPr lang="mn-MN" sz="1200" dirty="0">
                <a:solidFill>
                  <a:prstClr val="black"/>
                </a:solidFill>
                <a:latin typeface="Arial" pitchFamily="34" charset="0"/>
                <a:ea typeface="Calibri" pitchFamily="34" charset="0"/>
                <a:cs typeface="Arial" pitchFamily="34" charset="0"/>
              </a:rPr>
              <a:t> хамтын баталгаажуулалтын байгууллага байгуулж, Хүнс, хөдөө аж ахуйн хөнгөн үйлдвэрийн яаманд бүртгүүлэн гэрчилгээ авч, энэ онд 80,9 га-д шинэ ургацын органик 975,4 тн төмс, хүнсний ногоог хураан авч 2 тэрбум 292,6 сая төгрөгний борлуулалт хийсэн.</a:t>
            </a:r>
            <a:endParaRPr lang="mn-MN" sz="1200" dirty="0">
              <a:solidFill>
                <a:prstClr val="black"/>
              </a:solidFill>
              <a:latin typeface="Arial" pitchFamily="34" charset="0"/>
              <a:cs typeface="Arial" pitchFamily="34" charset="0"/>
            </a:endParaRPr>
          </a:p>
        </p:txBody>
      </p:sp>
      <p:pic>
        <p:nvPicPr>
          <p:cNvPr id="1030" name="Picture 2" descr="Description: C:\Users\DELL\Desktop\75336313_2172659889505357_7687078607490908160_o.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3725" y="836260"/>
            <a:ext cx="1295869" cy="167834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8"/>
          <p:cNvSpPr>
            <a:spLocks noChangeArrowheads="1"/>
          </p:cNvSpPr>
          <p:nvPr/>
        </p:nvSpPr>
        <p:spPr bwMode="auto">
          <a:xfrm rot="10800000" flipV="1">
            <a:off x="5305281" y="243989"/>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mn-MN" sz="1400" b="1" dirty="0">
                <a:solidFill>
                  <a:prstClr val="black"/>
                </a:solidFill>
                <a:latin typeface="Arial" pitchFamily="34" charset="0"/>
                <a:cs typeface="Arial" pitchFamily="34" charset="0"/>
              </a:rPr>
              <a:t>Органик төмс, хүнсний ногоо, зөгийн бал үйлдвэрлэдэг боллоо. </a:t>
            </a:r>
          </a:p>
        </p:txBody>
      </p:sp>
      <p:pic>
        <p:nvPicPr>
          <p:cNvPr id="34" name="Picture 33" descr="D:\AJIL 2019 ON\SUU ODORLOG\20190925_103735.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81351" y="3627205"/>
            <a:ext cx="1956447" cy="1384995"/>
          </a:xfrm>
          <a:prstGeom prst="rect">
            <a:avLst/>
          </a:prstGeom>
          <a:noFill/>
          <a:ln>
            <a:noFill/>
          </a:ln>
        </p:spPr>
      </p:pic>
      <p:pic>
        <p:nvPicPr>
          <p:cNvPr id="35" name="Picture 34" descr="D:\AJIL 2019 ON\SUU ODORLOG\20190925_104654.jp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73654" y="3627205"/>
            <a:ext cx="1956447" cy="1384995"/>
          </a:xfrm>
          <a:prstGeom prst="rect">
            <a:avLst/>
          </a:prstGeom>
          <a:noFill/>
          <a:ln>
            <a:noFill/>
          </a:ln>
        </p:spPr>
      </p:pic>
      <p:sp>
        <p:nvSpPr>
          <p:cNvPr id="31" name="Rectangle 30"/>
          <p:cNvSpPr/>
          <p:nvPr/>
        </p:nvSpPr>
        <p:spPr>
          <a:xfrm>
            <a:off x="5327053" y="2688453"/>
            <a:ext cx="3809998" cy="800219"/>
          </a:xfrm>
          <a:prstGeom prst="rect">
            <a:avLst/>
          </a:prstGeom>
        </p:spPr>
        <p:txBody>
          <a:bodyPr wrap="square">
            <a:spAutoFit/>
          </a:bodyPr>
          <a:lstStyle/>
          <a:p>
            <a:pPr algn="ctr"/>
            <a:r>
              <a:rPr lang="mn-MN" b="1" dirty="0">
                <a:solidFill>
                  <a:prstClr val="black"/>
                </a:solidFill>
                <a:latin typeface="Arial"/>
                <a:ea typeface="Calibri"/>
                <a:cs typeface="Times New Roman"/>
              </a:rPr>
              <a:t> </a:t>
            </a:r>
            <a:r>
              <a:rPr lang="mn-MN" sz="1400" b="1" dirty="0">
                <a:solidFill>
                  <a:prstClr val="black"/>
                </a:solidFill>
                <a:latin typeface="Arial"/>
                <a:ea typeface="Calibri"/>
                <a:cs typeface="Times New Roman"/>
              </a:rPr>
              <a:t>“Дэлхийн сурагчийн сүүний өдрийн арга хэмжээ, өдөрлөг”-ийг зохион байгуулав. </a:t>
            </a:r>
            <a:endParaRPr lang="en-US" sz="1400" b="1" dirty="0">
              <a:solidFill>
                <a:prstClr val="black"/>
              </a:solidFill>
              <a:latin typeface="Century Schoolbook"/>
            </a:endParaRPr>
          </a:p>
        </p:txBody>
      </p:sp>
      <p:sp>
        <p:nvSpPr>
          <p:cNvPr id="32" name="Rectangle 31"/>
          <p:cNvSpPr/>
          <p:nvPr/>
        </p:nvSpPr>
        <p:spPr>
          <a:xfrm>
            <a:off x="4245995" y="5069288"/>
            <a:ext cx="5032419" cy="1569660"/>
          </a:xfrm>
          <a:prstGeom prst="rect">
            <a:avLst/>
          </a:prstGeom>
        </p:spPr>
        <p:txBody>
          <a:bodyPr wrap="square">
            <a:spAutoFit/>
          </a:bodyPr>
          <a:lstStyle/>
          <a:p>
            <a:pPr marL="285750" indent="-285750" algn="just">
              <a:buFont typeface="Wingdings" pitchFamily="2" charset="2"/>
              <a:buChar char="ü"/>
            </a:pPr>
            <a:r>
              <a:rPr lang="mn-MN" sz="1200" dirty="0">
                <a:solidFill>
                  <a:prstClr val="black"/>
                </a:solidFill>
                <a:latin typeface="Arial"/>
                <a:ea typeface="Calibri"/>
                <a:cs typeface="Times New Roman"/>
              </a:rPr>
              <a:t>Сүү, сүүн бүтээгдэхүүний ач холбогдол, ач тусийн талаар хүүхэд багачууд, багш, ард иргэд мэдээлэл өгч, гарын авлага материалуудыг тараан “Эх орны сүү-эрүүл хүнс” сэдэвт бяцхан ном бүтээх уралдааныг зарлан сүү, сүүн бүтээгдэхүүн үйлдвэрлэгчдийн амталгаат үзэсгэлэн худалдааг зохион байгуулав. </a:t>
            </a:r>
          </a:p>
          <a:p>
            <a:pPr marL="285750" indent="-285750" algn="just">
              <a:buFont typeface="Wingdings" pitchFamily="2" charset="2"/>
              <a:buChar char="ü"/>
            </a:pPr>
            <a:r>
              <a:rPr lang="mn-MN" sz="1200" dirty="0">
                <a:solidFill>
                  <a:prstClr val="black"/>
                </a:solidFill>
                <a:latin typeface="Arial"/>
                <a:cs typeface="Times New Roman"/>
              </a:rPr>
              <a:t>Бид сүү үйлдвэрлэлийг сумандаа үйлдвэрлэх ажлыг хамтран зохион байгуулж, төлөвлөх ёстой.</a:t>
            </a:r>
            <a:endParaRPr lang="en-US" sz="1200" dirty="0">
              <a:solidFill>
                <a:prstClr val="black"/>
              </a:solidFill>
              <a:latin typeface="Century Schoolbook"/>
            </a:endParaRPr>
          </a:p>
        </p:txBody>
      </p:sp>
    </p:spTree>
    <p:extLst>
      <p:ext uri="{BB962C8B-B14F-4D97-AF65-F5344CB8AC3E}">
        <p14:creationId xmlns:p14="http://schemas.microsoft.com/office/powerpoint/2010/main" val="151450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621876" y="411307"/>
            <a:ext cx="5304985" cy="479423"/>
          </a:xfrm>
          <a:prstGeom prst="rect">
            <a:avLst/>
          </a:prstGeom>
        </p:spPr>
        <p:txBody>
          <a:bodyPr vert="horz" lIns="74295" tIns="37148" rIns="74295" bIns="37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mn-MN" sz="16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j-ea"/>
                <a:cs typeface="Arial" panose="020B0604020202020204" pitchFamily="34" charset="0"/>
              </a:rPr>
              <a:t>ХҮНС, ХУДАЛДАА, НИЙТИЙН ХООЛНЫ САЛБАР</a:t>
            </a:r>
            <a:endParaRPr kumimoji="0" lang="en-US" sz="16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j-ea"/>
              <a:cs typeface="Arial" panose="020B0604020202020204" pitchFamily="34" charset="0"/>
            </a:endParaRPr>
          </a:p>
        </p:txBody>
      </p:sp>
      <p:cxnSp>
        <p:nvCxnSpPr>
          <p:cNvPr id="8" name="Straight Connector 7"/>
          <p:cNvCxnSpPr/>
          <p:nvPr/>
        </p:nvCxnSpPr>
        <p:spPr>
          <a:xfrm>
            <a:off x="444380" y="881149"/>
            <a:ext cx="9057068"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9135ABE-0D36-4BF4-9D1C-4CA954B3EB0F}"/>
              </a:ext>
            </a:extLst>
          </p:cNvPr>
          <p:cNvSpPr/>
          <p:nvPr/>
        </p:nvSpPr>
        <p:spPr>
          <a:xfrm>
            <a:off x="729792" y="1092724"/>
            <a:ext cx="8305800" cy="5478423"/>
          </a:xfrm>
          <a:prstGeom prst="rect">
            <a:avLst/>
          </a:prstGeom>
        </p:spPr>
        <p:txBody>
          <a:bodyPr wrap="square">
            <a:spAutoFit/>
          </a:bodyPr>
          <a:lstStyle/>
          <a:p>
            <a:pPr algn="ctr"/>
            <a:r>
              <a:rPr lang="mn-MN" sz="1600" b="1" dirty="0">
                <a:solidFill>
                  <a:srgbClr val="002060"/>
                </a:solidFill>
                <a:effectLst/>
                <a:latin typeface="Arial" pitchFamily="34" charset="0"/>
                <a:ea typeface="Calibri"/>
                <a:cs typeface="Arial" pitchFamily="34" charset="0"/>
              </a:rPr>
              <a:t>2020 ОНД ЗОХИОН БАЙГУУЛАХ АЖИЛ, АНХААРАХ АСУУДАЛ </a:t>
            </a:r>
          </a:p>
          <a:p>
            <a:pPr algn="ctr"/>
            <a:endParaRPr lang="mn-MN" sz="1600" dirty="0">
              <a:solidFill>
                <a:srgbClr val="002060"/>
              </a:solidFill>
              <a:latin typeface="Arial" pitchFamily="34" charset="0"/>
              <a:ea typeface="Calibri"/>
              <a:cs typeface="Arial" pitchFamily="34" charset="0"/>
            </a:endParaRPr>
          </a:p>
          <a:p>
            <a:pPr marL="285750" indent="-285750" algn="just">
              <a:lnSpc>
                <a:spcPct val="150000"/>
              </a:lnSpc>
              <a:buFont typeface="Wingdings" pitchFamily="2" charset="2"/>
              <a:buChar char="ü"/>
            </a:pPr>
            <a:r>
              <a:rPr lang="mn-MN" sz="1400" dirty="0">
                <a:solidFill>
                  <a:srgbClr val="002060"/>
                </a:solidFill>
                <a:effectLst/>
                <a:latin typeface="Arial" pitchFamily="34" charset="0"/>
                <a:ea typeface="Calibri"/>
                <a:cs typeface="Arial" pitchFamily="34" charset="0"/>
              </a:rPr>
              <a:t>“Мах, сүүний анхдугаар аян”-ы хүрээнд орон нутагт хэрэгжүүлж байгаа батлагдсан төлөвлөгөөнд туссан удаашралтай байгаа ажлыг эрчимжүүлэх./</a:t>
            </a:r>
            <a:r>
              <a:rPr lang="mn-MN" sz="1200" b="1" dirty="0">
                <a:solidFill>
                  <a:srgbClr val="002060"/>
                </a:solidFill>
                <a:effectLst/>
                <a:latin typeface="Arial" pitchFamily="34" charset="0"/>
                <a:ea typeface="Calibri"/>
                <a:cs typeface="Arial" pitchFamily="34" charset="0"/>
              </a:rPr>
              <a:t>Жич:</a:t>
            </a:r>
            <a:r>
              <a:rPr lang="mn-MN" sz="1200" b="1" dirty="0">
                <a:solidFill>
                  <a:srgbClr val="002060"/>
                </a:solidFill>
                <a:latin typeface="Arial" pitchFamily="34" charset="0"/>
                <a:cs typeface="Arial" pitchFamily="34" charset="0"/>
              </a:rPr>
              <a:t>Орон нутгийн сүүний ашиглаагүй байгаа нөөцийг ашиглах, сүү хүлээн авах цэг, хөргөлтийн төв, сүүний бага оврын загвар үйлдвэр, цех шинээр байгуулахыг дэмжих, хамтран ажиллах</a:t>
            </a:r>
            <a:r>
              <a:rPr lang="mn-MN" sz="1200" b="1" dirty="0">
                <a:solidFill>
                  <a:srgbClr val="002060"/>
                </a:solidFill>
                <a:effectLst/>
                <a:latin typeface="Arial" pitchFamily="34" charset="0"/>
                <a:ea typeface="Calibri"/>
                <a:cs typeface="Arial" pitchFamily="34" charset="0"/>
              </a:rPr>
              <a:t>/</a:t>
            </a:r>
          </a:p>
          <a:p>
            <a:pPr marL="285750" indent="-285750" algn="just">
              <a:lnSpc>
                <a:spcPct val="150000"/>
              </a:lnSpc>
              <a:buFont typeface="Wingdings" pitchFamily="2" charset="2"/>
              <a:buChar char="ü"/>
            </a:pPr>
            <a:r>
              <a:rPr lang="mn-MN" sz="1400" dirty="0">
                <a:solidFill>
                  <a:srgbClr val="002060"/>
                </a:solidFill>
                <a:latin typeface="Arial" pitchFamily="34" charset="0"/>
                <a:cs typeface="Arial" pitchFamily="34" charset="0"/>
              </a:rPr>
              <a:t>Хүнсний аж үйлдвэрийн 9</a:t>
            </a:r>
            <a:r>
              <a:rPr lang="en-US" sz="1400" dirty="0">
                <a:solidFill>
                  <a:srgbClr val="002060"/>
                </a:solidFill>
                <a:latin typeface="Arial" pitchFamily="34" charset="0"/>
                <a:cs typeface="Arial" pitchFamily="34" charset="0"/>
              </a:rPr>
              <a:t>0</a:t>
            </a:r>
            <a:r>
              <a:rPr lang="mn-MN" sz="1400" dirty="0">
                <a:solidFill>
                  <a:srgbClr val="002060"/>
                </a:solidFill>
                <a:latin typeface="Arial" pitchFamily="34" charset="0"/>
                <a:cs typeface="Arial" pitchFamily="34" charset="0"/>
              </a:rPr>
              <a:t> жилийн ойг тэмдэглэн өнгөрүүлж, бүтээлч ажлуудыг санаачлан зохион байгуулах./ Шагнал урамшуулал/</a:t>
            </a:r>
          </a:p>
          <a:p>
            <a:pPr marL="285750" indent="-285750" algn="just">
              <a:lnSpc>
                <a:spcPct val="150000"/>
              </a:lnSpc>
              <a:buFont typeface="Wingdings" pitchFamily="2" charset="2"/>
              <a:buChar char="ü"/>
            </a:pPr>
            <a:r>
              <a:rPr lang="mn-MN" sz="1400" dirty="0">
                <a:solidFill>
                  <a:srgbClr val="002060"/>
                </a:solidFill>
                <a:latin typeface="Arial" pitchFamily="34" charset="0"/>
                <a:ea typeface="Calibri"/>
                <a:cs typeface="Arial" pitchFamily="34" charset="0"/>
              </a:rPr>
              <a:t> </a:t>
            </a:r>
            <a:r>
              <a:rPr lang="en-US" sz="1400" dirty="0">
                <a:solidFill>
                  <a:srgbClr val="002060"/>
                </a:solidFill>
                <a:latin typeface="Arial" pitchFamily="34" charset="0"/>
                <a:cs typeface="Arial" pitchFamily="34" charset="0"/>
              </a:rPr>
              <a:t>“</a:t>
            </a:r>
            <a:r>
              <a:rPr lang="en-US" sz="1400" dirty="0" err="1">
                <a:solidFill>
                  <a:srgbClr val="002060"/>
                </a:solidFill>
                <a:latin typeface="Arial" pitchFamily="34" charset="0"/>
                <a:cs typeface="Arial" pitchFamily="34" charset="0"/>
              </a:rPr>
              <a:t>Сав</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баглаа</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боодол</a:t>
            </a:r>
            <a:r>
              <a:rPr lang="en-US" sz="1400" dirty="0">
                <a:solidFill>
                  <a:srgbClr val="002060"/>
                </a:solidFill>
                <a:latin typeface="Arial" pitchFamily="34" charset="0"/>
                <a:cs typeface="Arial" pitchFamily="34" charset="0"/>
              </a:rPr>
              <a:t>” </a:t>
            </a:r>
            <a:r>
              <a:rPr lang="mn-MN" sz="1400" dirty="0">
                <a:solidFill>
                  <a:srgbClr val="002060"/>
                </a:solidFill>
                <a:latin typeface="Arial" pitchFamily="34" charset="0"/>
                <a:cs typeface="Arial" pitchFamily="34" charset="0"/>
              </a:rPr>
              <a:t>ү</a:t>
            </a:r>
            <a:r>
              <a:rPr lang="en-US" sz="1400" dirty="0" err="1">
                <a:solidFill>
                  <a:srgbClr val="002060"/>
                </a:solidFill>
                <a:latin typeface="Arial" pitchFamily="34" charset="0"/>
                <a:cs typeface="Arial" pitchFamily="34" charset="0"/>
              </a:rPr>
              <a:t>ндэсний</a:t>
            </a:r>
            <a:r>
              <a:rPr lang="en-US" sz="1400" dirty="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хөтөлбөр</a:t>
            </a:r>
            <a:r>
              <a:rPr lang="mn-MN" sz="1400" dirty="0">
                <a:solidFill>
                  <a:srgbClr val="002060"/>
                </a:solidFill>
                <a:latin typeface="Arial" pitchFamily="34" charset="0"/>
                <a:cs typeface="Arial" pitchFamily="34" charset="0"/>
              </a:rPr>
              <a:t>ийн хүрээнд хуванцар сав, гялгар уутны хэрэглээ, хор хөнөөлийн бууруулах талаар өдөрлөг, сургалтуудын ажлуудыг зохион байгуулах. /</a:t>
            </a:r>
            <a:r>
              <a:rPr lang="mn-MN" sz="1200" dirty="0">
                <a:solidFill>
                  <a:srgbClr val="002060"/>
                </a:solidFill>
                <a:latin typeface="Arial" pitchFamily="34" charset="0"/>
                <a:cs typeface="Arial" pitchFamily="34" charset="0"/>
              </a:rPr>
              <a:t>Жич:Энэ тал дээр сумдууд туйлын хангалтгүй ажилласан хуванцар сав хэрэглээг бууруулахаар хийгдсэн ажил байхгүй. Хүний эрүүл мэнд ямар нөлөө үзүүлж, хорт хавдар үүсгэх эх үүсвэр болж байгааг анхаарч  ажиллах./ </a:t>
            </a:r>
            <a:endParaRPr lang="mn-MN" sz="1200" dirty="0">
              <a:solidFill>
                <a:srgbClr val="002060"/>
              </a:solidFill>
              <a:latin typeface="Arial" pitchFamily="34" charset="0"/>
              <a:ea typeface="Calibri"/>
              <a:cs typeface="Arial" pitchFamily="34" charset="0"/>
            </a:endParaRPr>
          </a:p>
          <a:p>
            <a:pPr marL="285750" indent="-285750" algn="just">
              <a:lnSpc>
                <a:spcPct val="150000"/>
              </a:lnSpc>
              <a:buFont typeface="Wingdings" pitchFamily="2" charset="2"/>
              <a:buChar char="ü"/>
            </a:pPr>
            <a:r>
              <a:rPr lang="mn-MN" sz="1400" dirty="0">
                <a:solidFill>
                  <a:srgbClr val="002060"/>
                </a:solidFill>
                <a:latin typeface="Arial" pitchFamily="34" charset="0"/>
                <a:cs typeface="Arial" pitchFamily="34" charset="0"/>
              </a:rPr>
              <a:t>Хоол үйлдвэрлэл, үйлчилгээ, худалдааны салбарт шинээр батлагдсан эрхзүйн баримт бичгийг сурталчлах, мөрдүүлэх. /</a:t>
            </a:r>
            <a:r>
              <a:rPr lang="mn-MN" sz="1200" dirty="0">
                <a:solidFill>
                  <a:srgbClr val="002060"/>
                </a:solidFill>
                <a:latin typeface="Arial" pitchFamily="34" charset="0"/>
                <a:cs typeface="Arial" pitchFamily="34" charset="0"/>
              </a:rPr>
              <a:t>Жич: Хоолны газар, худалдаа үйлчилгээ, зочид буудлууд нь стандартын шаардлага хангуулах, үйлчилгээний ажилтнууд нь ажлын дүрэмт хувцас өмсөж хэвшээгүй, зочлох ур чадвар, үйлчилгээний соёл,  ёс зүй, зан харилцаа, ажлын байрны  эрүүл ахуй ариун цэвэр, өнгө үзэмж, эмх цэгцтэй байх тал дээр анхаарч ажиллах хэрэгтэй</a:t>
            </a:r>
          </a:p>
          <a:p>
            <a:pPr marL="285750" indent="-285750" algn="just">
              <a:lnSpc>
                <a:spcPct val="150000"/>
              </a:lnSpc>
              <a:buFont typeface="Wingdings" pitchFamily="2" charset="2"/>
              <a:buChar char="ü"/>
            </a:pPr>
            <a:endParaRPr lang="en-US" sz="16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329148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4954E1-F919-40BD-8B24-F1D5716FA812}"/>
              </a:ext>
            </a:extLst>
          </p:cNvPr>
          <p:cNvSpPr txBox="1">
            <a:spLocks/>
          </p:cNvSpPr>
          <p:nvPr/>
        </p:nvSpPr>
        <p:spPr>
          <a:xfrm>
            <a:off x="3825717" y="411309"/>
            <a:ext cx="5658058" cy="479423"/>
          </a:xfrm>
          <a:prstGeom prst="rect">
            <a:avLst/>
          </a:prstGeom>
        </p:spPr>
        <p:txBody>
          <a:bodyPr vert="horz" lIns="74295" tIns="37148" rIns="74295" bIns="37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mn-MN" sz="1600" b="1" dirty="0">
                <a:solidFill>
                  <a:srgbClr val="4472C4">
                    <a:lumMod val="75000"/>
                  </a:srgbClr>
                </a:solidFill>
                <a:latin typeface="Arial" panose="020B0604020202020204" pitchFamily="34" charset="0"/>
                <a:cs typeface="Arial" panose="020B0604020202020204" pitchFamily="34" charset="0"/>
              </a:rPr>
              <a:t>ХҮНС, ХУДАЛДАА, НИЙТИЙН ХООЛНЫ САЛБАР</a:t>
            </a:r>
            <a:endParaRPr lang="en-US" sz="1600" b="1" dirty="0">
              <a:solidFill>
                <a:srgbClr val="4472C4">
                  <a:lumMod val="75000"/>
                </a:srgbClr>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E4B9B80-BAE4-41A9-8868-D8FA8E0C8E1E}"/>
              </a:ext>
            </a:extLst>
          </p:cNvPr>
          <p:cNvCxnSpPr/>
          <p:nvPr/>
        </p:nvCxnSpPr>
        <p:spPr>
          <a:xfrm>
            <a:off x="730713" y="881149"/>
            <a:ext cx="836037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3CCD003-5566-4B54-9D55-F5811220F475}"/>
              </a:ext>
            </a:extLst>
          </p:cNvPr>
          <p:cNvSpPr/>
          <p:nvPr/>
        </p:nvSpPr>
        <p:spPr>
          <a:xfrm>
            <a:off x="691004" y="990600"/>
            <a:ext cx="8379687" cy="5724644"/>
          </a:xfrm>
          <a:prstGeom prst="rect">
            <a:avLst/>
          </a:prstGeom>
        </p:spPr>
        <p:txBody>
          <a:bodyPr wrap="square">
            <a:spAutoFit/>
          </a:bodyPr>
          <a:lstStyle/>
          <a:p>
            <a:pPr algn="ctr"/>
            <a:r>
              <a:rPr lang="mn-MN" sz="1600" b="1" dirty="0">
                <a:solidFill>
                  <a:srgbClr val="002060"/>
                </a:solidFill>
                <a:latin typeface="Arial" pitchFamily="34" charset="0"/>
                <a:ea typeface="Calibri"/>
                <a:cs typeface="Arial" pitchFamily="34" charset="0"/>
              </a:rPr>
              <a:t>2020 ОНД ЗОХИОН БАЙГУУЛАХ АЖИЛ, АНХААРАХ АСУУДАЛ </a:t>
            </a:r>
          </a:p>
          <a:p>
            <a:pPr algn="ctr"/>
            <a:endParaRPr lang="mn-MN" sz="1600" dirty="0">
              <a:solidFill>
                <a:srgbClr val="002060"/>
              </a:solidFill>
              <a:latin typeface="Arial" pitchFamily="34" charset="0"/>
              <a:ea typeface="Calibri"/>
              <a:cs typeface="Arial" pitchFamily="34" charset="0"/>
            </a:endParaRPr>
          </a:p>
          <a:p>
            <a:pPr marL="285750" indent="-285750" algn="just">
              <a:buFont typeface="Wingdings" pitchFamily="2" charset="2"/>
              <a:buChar char="ü"/>
            </a:pPr>
            <a:r>
              <a:rPr lang="mn-MN" sz="1400" dirty="0">
                <a:solidFill>
                  <a:srgbClr val="002060"/>
                </a:solidFill>
                <a:latin typeface="Arial" pitchFamily="34" charset="0"/>
                <a:cs typeface="Arial" panose="020B0604020202020204" pitchFamily="34" charset="0"/>
              </a:rPr>
              <a:t>Орон нутагт гол нэрийн хүнсний хангамж, нийлүүлэлтийн тогтвортой байдлыг хангах./Энэ хүснэгтээр оруулсан гол нэрийн хүнсний бүтээгдэхүүний нөөц байх</a:t>
            </a:r>
            <a:r>
              <a:rPr lang="mn-MN" sz="1600" dirty="0">
                <a:solidFill>
                  <a:srgbClr val="002060"/>
                </a:solidFill>
                <a:latin typeface="Arial" panose="020B0604020202020204" pitchFamily="34" charset="0"/>
                <a:cs typeface="Arial" panose="020B0604020202020204" pitchFamily="34" charset="0"/>
              </a:rPr>
              <a:t>./</a:t>
            </a:r>
          </a:p>
          <a:p>
            <a:pPr marL="285750" indent="-285750" algn="just">
              <a:lnSpc>
                <a:spcPct val="150000"/>
              </a:lnSpc>
              <a:buFont typeface="Wingdings" pitchFamily="2" charset="2"/>
              <a:buChar char="ü"/>
            </a:pPr>
            <a:endParaRPr lang="mn-MN" sz="1600" dirty="0">
              <a:solidFill>
                <a:srgbClr val="002060"/>
              </a:solidFill>
              <a:latin typeface="Arial" panose="020B0604020202020204" pitchFamily="34" charset="0"/>
              <a:cs typeface="Arial" panose="020B0604020202020204" pitchFamily="34" charset="0"/>
            </a:endParaRPr>
          </a:p>
          <a:p>
            <a:pPr marL="285750" indent="-285750" algn="just">
              <a:lnSpc>
                <a:spcPct val="150000"/>
              </a:lnSpc>
              <a:buFont typeface="Wingdings" pitchFamily="2" charset="2"/>
              <a:buChar char="ü"/>
            </a:pPr>
            <a:endParaRPr lang="mn-MN" sz="1600" dirty="0">
              <a:solidFill>
                <a:srgbClr val="002060"/>
              </a:solidFill>
              <a:latin typeface="Arial" panose="020B0604020202020204" pitchFamily="34" charset="0"/>
              <a:cs typeface="Arial" panose="020B0604020202020204" pitchFamily="34" charset="0"/>
            </a:endParaRPr>
          </a:p>
          <a:p>
            <a:pPr marL="285750" indent="-285750" algn="just">
              <a:lnSpc>
                <a:spcPct val="150000"/>
              </a:lnSpc>
              <a:buFont typeface="Wingdings" pitchFamily="2" charset="2"/>
              <a:buChar char="ü"/>
            </a:pPr>
            <a:endParaRPr lang="mn-MN" sz="1600" dirty="0">
              <a:solidFill>
                <a:srgbClr val="002060"/>
              </a:solidFill>
              <a:latin typeface="Arial" panose="020B0604020202020204" pitchFamily="34" charset="0"/>
              <a:cs typeface="Arial" panose="020B0604020202020204" pitchFamily="34" charset="0"/>
            </a:endParaRPr>
          </a:p>
          <a:p>
            <a:pPr marL="285750" indent="-285750" algn="just">
              <a:lnSpc>
                <a:spcPct val="150000"/>
              </a:lnSpc>
              <a:buFont typeface="Wingdings" pitchFamily="2" charset="2"/>
              <a:buChar char="ü"/>
            </a:pPr>
            <a:endParaRPr lang="mn-MN" sz="1600" dirty="0">
              <a:solidFill>
                <a:srgbClr val="002060"/>
              </a:solidFill>
              <a:latin typeface="Arial" panose="020B0604020202020204" pitchFamily="34" charset="0"/>
              <a:cs typeface="Arial" panose="020B0604020202020204" pitchFamily="34" charset="0"/>
            </a:endParaRPr>
          </a:p>
          <a:p>
            <a:pPr marL="285750" indent="-285750" algn="just">
              <a:lnSpc>
                <a:spcPct val="150000"/>
              </a:lnSpc>
              <a:buFont typeface="Wingdings" pitchFamily="2" charset="2"/>
              <a:buChar char="ü"/>
            </a:pPr>
            <a:endParaRPr lang="mn-MN" sz="1600" dirty="0">
              <a:solidFill>
                <a:srgbClr val="002060"/>
              </a:solidFill>
              <a:latin typeface="Arial" panose="020B0604020202020204" pitchFamily="34" charset="0"/>
              <a:cs typeface="Arial" panose="020B0604020202020204" pitchFamily="34" charset="0"/>
            </a:endParaRPr>
          </a:p>
          <a:p>
            <a:pPr algn="just">
              <a:lnSpc>
                <a:spcPct val="150000"/>
              </a:lnSpc>
            </a:pPr>
            <a:endParaRPr lang="mn-MN" sz="1600" dirty="0">
              <a:solidFill>
                <a:srgbClr val="002060"/>
              </a:solidFill>
              <a:latin typeface="Arial" panose="020B0604020202020204" pitchFamily="34" charset="0"/>
              <a:cs typeface="Arial" panose="020B0604020202020204" pitchFamily="34" charset="0"/>
            </a:endParaRPr>
          </a:p>
          <a:p>
            <a:pPr marL="285750" indent="-285750" algn="just">
              <a:lnSpc>
                <a:spcPct val="150000"/>
              </a:lnSpc>
              <a:buFont typeface="Wingdings" pitchFamily="2" charset="2"/>
              <a:buChar char="ü"/>
            </a:pPr>
            <a:endParaRPr lang="mn-MN" sz="1600" dirty="0">
              <a:solidFill>
                <a:srgbClr val="002060"/>
              </a:solidFill>
              <a:latin typeface="Arial" panose="020B0604020202020204" pitchFamily="34" charset="0"/>
              <a:cs typeface="Arial" panose="020B0604020202020204" pitchFamily="34" charset="0"/>
            </a:endParaRPr>
          </a:p>
          <a:p>
            <a:pPr marL="285750" indent="-285750" algn="just">
              <a:lnSpc>
                <a:spcPct val="150000"/>
              </a:lnSpc>
              <a:buFont typeface="Wingdings" pitchFamily="2" charset="2"/>
              <a:buChar char="ü"/>
            </a:pPr>
            <a:endParaRPr lang="mn-MN" sz="1600" dirty="0">
              <a:solidFill>
                <a:srgbClr val="002060"/>
              </a:solidFill>
              <a:latin typeface="Arial" panose="020B0604020202020204" pitchFamily="34" charset="0"/>
              <a:cs typeface="Arial" panose="020B0604020202020204" pitchFamily="34" charset="0"/>
            </a:endParaRPr>
          </a:p>
          <a:p>
            <a:pPr marL="285750" indent="-285750" algn="just">
              <a:buFont typeface="Wingdings" pitchFamily="2" charset="2"/>
              <a:buChar char="ü"/>
            </a:pPr>
            <a:endParaRPr lang="mn-MN" sz="1400" dirty="0">
              <a:solidFill>
                <a:srgbClr val="002060"/>
              </a:solidFill>
              <a:latin typeface="Arial" pitchFamily="34" charset="0"/>
              <a:cs typeface="Arial" pitchFamily="34" charset="0"/>
            </a:endParaRPr>
          </a:p>
          <a:p>
            <a:pPr marL="285750" indent="-285750" algn="just">
              <a:buFont typeface="Wingdings" pitchFamily="2" charset="2"/>
              <a:buChar char="ü"/>
            </a:pPr>
            <a:endParaRPr lang="mn-MN" sz="1400" dirty="0">
              <a:solidFill>
                <a:srgbClr val="002060"/>
              </a:solidFill>
              <a:latin typeface="Arial" pitchFamily="34" charset="0"/>
              <a:cs typeface="Arial" pitchFamily="34" charset="0"/>
            </a:endParaRPr>
          </a:p>
          <a:p>
            <a:pPr marL="285750" indent="-285750" algn="just">
              <a:buFont typeface="Wingdings" pitchFamily="2" charset="2"/>
              <a:buChar char="ü"/>
            </a:pPr>
            <a:endParaRPr lang="mn-MN" sz="1400" dirty="0">
              <a:solidFill>
                <a:srgbClr val="002060"/>
              </a:solidFill>
              <a:latin typeface="Arial" pitchFamily="34" charset="0"/>
              <a:cs typeface="Arial" pitchFamily="34" charset="0"/>
            </a:endParaRPr>
          </a:p>
          <a:p>
            <a:pPr marL="285750" indent="-285750" algn="just">
              <a:buFont typeface="Wingdings" pitchFamily="2" charset="2"/>
              <a:buChar char="ü"/>
            </a:pPr>
            <a:endParaRPr lang="mn-MN" sz="1400" dirty="0">
              <a:solidFill>
                <a:srgbClr val="002060"/>
              </a:solidFill>
              <a:latin typeface="Arial" pitchFamily="34" charset="0"/>
              <a:cs typeface="Arial" pitchFamily="34" charset="0"/>
            </a:endParaRPr>
          </a:p>
          <a:p>
            <a:pPr marL="285750" indent="-285750" algn="just">
              <a:buFont typeface="Wingdings" pitchFamily="2" charset="2"/>
              <a:buChar char="ü"/>
            </a:pPr>
            <a:r>
              <a:rPr lang="mn-MN" sz="1400" dirty="0">
                <a:solidFill>
                  <a:srgbClr val="002060"/>
                </a:solidFill>
                <a:latin typeface="Arial" pitchFamily="34" charset="0"/>
                <a:cs typeface="Arial" pitchFamily="34" charset="0"/>
              </a:rPr>
              <a:t>Органик хүнсний тухай хууль батлагдаад 4 жил, холбогдох журам, стандартууд батлагдаад 2 жил өнгөрч байгаа боловч орон нутагт хууль тогтоомжийн хэрэгжилт хангалтгүй, “органик”, “байгалийн гаралтай”, “байгалийн гаралтай цэвэр” гэсэн мэдэгдэл бүхий хаяг шошготой бүтээгдэхүүнийг хууль зөрчиж үйлдвэрлэн, борлуулсаар байна.</a:t>
            </a:r>
          </a:p>
        </p:txBody>
      </p:sp>
      <p:graphicFrame>
        <p:nvGraphicFramePr>
          <p:cNvPr id="7" name="Table 6">
            <a:extLst>
              <a:ext uri="{FF2B5EF4-FFF2-40B4-BE49-F238E27FC236}">
                <a16:creationId xmlns:a16="http://schemas.microsoft.com/office/drawing/2014/main" id="{8C0906C4-A965-4AAE-A6B0-A8182A999933}"/>
              </a:ext>
            </a:extLst>
          </p:cNvPr>
          <p:cNvGraphicFramePr>
            <a:graphicFrameLocks noGrp="1"/>
          </p:cNvGraphicFramePr>
          <p:nvPr>
            <p:extLst>
              <p:ext uri="{D42A27DB-BD31-4B8C-83A1-F6EECF244321}">
                <p14:modId xmlns:p14="http://schemas.microsoft.com/office/powerpoint/2010/main" val="2255853697"/>
              </p:ext>
            </p:extLst>
          </p:nvPr>
        </p:nvGraphicFramePr>
        <p:xfrm>
          <a:off x="853916" y="2011006"/>
          <a:ext cx="8360372" cy="3683832"/>
        </p:xfrm>
        <a:graphic>
          <a:graphicData uri="http://schemas.openxmlformats.org/drawingml/2006/table">
            <a:tbl>
              <a:tblPr/>
              <a:tblGrid>
                <a:gridCol w="405245">
                  <a:extLst>
                    <a:ext uri="{9D8B030D-6E8A-4147-A177-3AD203B41FA5}">
                      <a16:colId xmlns:a16="http://schemas.microsoft.com/office/drawing/2014/main" val="20000"/>
                    </a:ext>
                  </a:extLst>
                </a:gridCol>
                <a:gridCol w="1004301">
                  <a:extLst>
                    <a:ext uri="{9D8B030D-6E8A-4147-A177-3AD203B41FA5}">
                      <a16:colId xmlns:a16="http://schemas.microsoft.com/office/drawing/2014/main" val="20001"/>
                    </a:ext>
                  </a:extLst>
                </a:gridCol>
                <a:gridCol w="1413951">
                  <a:extLst>
                    <a:ext uri="{9D8B030D-6E8A-4147-A177-3AD203B41FA5}">
                      <a16:colId xmlns:a16="http://schemas.microsoft.com/office/drawing/2014/main" val="20002"/>
                    </a:ext>
                  </a:extLst>
                </a:gridCol>
                <a:gridCol w="726798">
                  <a:extLst>
                    <a:ext uri="{9D8B030D-6E8A-4147-A177-3AD203B41FA5}">
                      <a16:colId xmlns:a16="http://schemas.microsoft.com/office/drawing/2014/main" val="20003"/>
                    </a:ext>
                  </a:extLst>
                </a:gridCol>
                <a:gridCol w="880966">
                  <a:extLst>
                    <a:ext uri="{9D8B030D-6E8A-4147-A177-3AD203B41FA5}">
                      <a16:colId xmlns:a16="http://schemas.microsoft.com/office/drawing/2014/main" val="20004"/>
                    </a:ext>
                  </a:extLst>
                </a:gridCol>
                <a:gridCol w="828108">
                  <a:extLst>
                    <a:ext uri="{9D8B030D-6E8A-4147-A177-3AD203B41FA5}">
                      <a16:colId xmlns:a16="http://schemas.microsoft.com/office/drawing/2014/main" val="20005"/>
                    </a:ext>
                  </a:extLst>
                </a:gridCol>
                <a:gridCol w="757631">
                  <a:extLst>
                    <a:ext uri="{9D8B030D-6E8A-4147-A177-3AD203B41FA5}">
                      <a16:colId xmlns:a16="http://schemas.microsoft.com/office/drawing/2014/main" val="20006"/>
                    </a:ext>
                  </a:extLst>
                </a:gridCol>
                <a:gridCol w="792870">
                  <a:extLst>
                    <a:ext uri="{9D8B030D-6E8A-4147-A177-3AD203B41FA5}">
                      <a16:colId xmlns:a16="http://schemas.microsoft.com/office/drawing/2014/main" val="20007"/>
                    </a:ext>
                  </a:extLst>
                </a:gridCol>
                <a:gridCol w="845728">
                  <a:extLst>
                    <a:ext uri="{9D8B030D-6E8A-4147-A177-3AD203B41FA5}">
                      <a16:colId xmlns:a16="http://schemas.microsoft.com/office/drawing/2014/main" val="20008"/>
                    </a:ext>
                  </a:extLst>
                </a:gridCol>
                <a:gridCol w="704774">
                  <a:extLst>
                    <a:ext uri="{9D8B030D-6E8A-4147-A177-3AD203B41FA5}">
                      <a16:colId xmlns:a16="http://schemas.microsoft.com/office/drawing/2014/main" val="20009"/>
                    </a:ext>
                  </a:extLst>
                </a:gridCol>
              </a:tblGrid>
              <a:tr h="1078523">
                <a:tc>
                  <a:txBody>
                    <a:bodyPr/>
                    <a:lstStyle/>
                    <a:p>
                      <a:pPr algn="ctr" fontAlgn="ctr"/>
                      <a:r>
                        <a:rPr lang="en-US" sz="1100" b="0" i="0" u="none" strike="noStrike" dirty="0">
                          <a:solidFill>
                            <a:srgbClr val="000000"/>
                          </a:solidFill>
                          <a:effectLst/>
                          <a:latin typeface="Arial"/>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dirty="0">
                          <a:solidFill>
                            <a:srgbClr val="000000"/>
                          </a:solidFill>
                          <a:effectLst/>
                          <a:latin typeface="Arial"/>
                        </a:rPr>
                        <a:t>Хүнсний төрөл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dirty="0">
                          <a:solidFill>
                            <a:srgbClr val="000000"/>
                          </a:solidFill>
                          <a:effectLst/>
                          <a:latin typeface="Arial"/>
                        </a:rPr>
                        <a:t>Эрсдэлд хүчин зүйл тохиолдсон үед хэрэглэх хүнсний төрөл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a:solidFill>
                            <a:srgbClr val="000000"/>
                          </a:solidFill>
                          <a:effectLst/>
                          <a:latin typeface="Arial"/>
                        </a:rPr>
                        <a:t>ЖД нэг хүний хоногийн хэрэгцээ, гр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a:solidFill>
                            <a:srgbClr val="000000"/>
                          </a:solidFill>
                          <a:effectLst/>
                          <a:latin typeface="Arial"/>
                        </a:rPr>
                        <a:t>Шилжүүлэн тооцох итгэлцүүр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mn-MN" sz="1100" b="0" i="0" u="none" strike="noStrike" kern="1200" cap="none" spc="0" normalizeH="0" baseline="0" noProof="0" dirty="0">
                          <a:ln>
                            <a:noFill/>
                          </a:ln>
                          <a:solidFill>
                            <a:srgbClr val="000000"/>
                          </a:solidFill>
                          <a:effectLst/>
                          <a:uLnTx/>
                          <a:uFillTx/>
                          <a:latin typeface="Arial"/>
                          <a:ea typeface="+mn-ea"/>
                          <a:cs typeface="+mn-cs"/>
                        </a:rPr>
                        <a:t>Эрсдэлд хүчин зүйл </a:t>
                      </a:r>
                      <a:r>
                        <a:rPr lang="mn-MN" sz="1100" b="0" i="0" u="none" strike="noStrike" dirty="0">
                          <a:solidFill>
                            <a:srgbClr val="000000"/>
                          </a:solidFill>
                          <a:effectLst/>
                          <a:latin typeface="Arial"/>
                        </a:rPr>
                        <a:t> үеийн ЖД нэг хүний хоногийн хэрэгцээ, гр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a:solidFill>
                            <a:srgbClr val="000000"/>
                          </a:solidFill>
                          <a:effectLst/>
                          <a:latin typeface="Arial"/>
                        </a:rPr>
                        <a:t>1000 хүн/100 хоног/кг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a:solidFill>
                            <a:srgbClr val="000000"/>
                          </a:solidFill>
                          <a:effectLst/>
                          <a:latin typeface="Arial"/>
                        </a:rPr>
                        <a:t>10000 хүн/100 хоног/кг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a:solidFill>
                            <a:srgbClr val="000000"/>
                          </a:solidFill>
                          <a:effectLst/>
                          <a:latin typeface="Arial"/>
                        </a:rPr>
                        <a:t>100000 хүн/100 хоног/кг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a:solidFill>
                            <a:srgbClr val="000000"/>
                          </a:solidFill>
                          <a:effectLst/>
                          <a:latin typeface="Arial"/>
                        </a:rPr>
                        <a:t>Аймгийн ЖД хүн ам /100 хоног/кг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7908">
                <a:tc>
                  <a:txBody>
                    <a:bodyPr/>
                    <a:lstStyle/>
                    <a:p>
                      <a:pPr algn="ctr" fontAlgn="ctr"/>
                      <a:r>
                        <a:rPr lang="en-US" sz="11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a:solidFill>
                            <a:srgbClr val="000000"/>
                          </a:solidFill>
                          <a:effectLst/>
                          <a:latin typeface="Arial"/>
                        </a:rPr>
                        <a:t>Малын мах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dirty="0">
                          <a:solidFill>
                            <a:srgbClr val="000000"/>
                          </a:solidFill>
                          <a:effectLst/>
                          <a:latin typeface="Arial"/>
                        </a:rPr>
                        <a:t>Нөөшилсөн мах 0.4г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99.17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9917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99174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991736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1083521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7908">
                <a:tc>
                  <a:txBody>
                    <a:bodyPr/>
                    <a:lstStyle/>
                    <a:p>
                      <a:pPr algn="ctr" fontAlgn="ctr"/>
                      <a:r>
                        <a:rPr lang="en-US" sz="11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a:solidFill>
                            <a:srgbClr val="000000"/>
                          </a:solidFill>
                          <a:effectLst/>
                          <a:latin typeface="Arial"/>
                        </a:rPr>
                        <a:t>Сүү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a:solidFill>
                            <a:srgbClr val="000000"/>
                          </a:solidFill>
                          <a:effectLst/>
                          <a:latin typeface="Arial"/>
                        </a:rPr>
                        <a:t>Хуурай сүү 1 кг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160.0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18605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186047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203265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7908">
                <a:tc>
                  <a:txBody>
                    <a:bodyPr/>
                    <a:lstStyle/>
                    <a:p>
                      <a:pPr algn="ctr" fontAlgn="ctr"/>
                      <a:r>
                        <a:rPr lang="en-US" sz="11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a:solidFill>
                            <a:srgbClr val="000000"/>
                          </a:solidFill>
                          <a:effectLst/>
                          <a:latin typeface="Arial"/>
                        </a:rPr>
                        <a:t>Гурил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a:solidFill>
                            <a:srgbClr val="000000"/>
                          </a:solidFill>
                          <a:effectLst/>
                          <a:latin typeface="Arial"/>
                        </a:rPr>
                        <a:t>Гурил /1-р гурил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1092550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8246">
                <a:tc>
                  <a:txBody>
                    <a:bodyPr/>
                    <a:lstStyle/>
                    <a:p>
                      <a:pPr algn="ctr" fontAlgn="ctr"/>
                      <a:r>
                        <a:rPr lang="en-US" sz="11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a:solidFill>
                            <a:srgbClr val="000000"/>
                          </a:solidFill>
                          <a:effectLst/>
                          <a:latin typeface="Arial"/>
                        </a:rPr>
                        <a:t>Гурилан бүтээгдэхүүн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a:solidFill>
                            <a:srgbClr val="000000"/>
                          </a:solidFill>
                          <a:effectLst/>
                          <a:latin typeface="Arial"/>
                        </a:rPr>
                        <a:t>Гоймон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180.0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18000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180000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1800000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1966590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9969">
                <a:tc>
                  <a:txBody>
                    <a:bodyPr/>
                    <a:lstStyle/>
                    <a:p>
                      <a:pPr algn="ctr" fontAlgn="ctr"/>
                      <a:r>
                        <a:rPr lang="en-US" sz="11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a:solidFill>
                            <a:srgbClr val="000000"/>
                          </a:solidFill>
                          <a:effectLst/>
                          <a:latin typeface="Arial"/>
                        </a:rPr>
                        <a:t>Төрөл бүрийн будаа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a:solidFill>
                            <a:srgbClr val="000000"/>
                          </a:solidFill>
                          <a:effectLst/>
                          <a:latin typeface="Arial"/>
                        </a:rPr>
                        <a:t>Будаа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546275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9969">
                <a:tc>
                  <a:txBody>
                    <a:bodyPr/>
                    <a:lstStyle/>
                    <a:p>
                      <a:pPr algn="ctr" fontAlgn="ctr"/>
                      <a:r>
                        <a:rPr lang="en-US" sz="1100" b="0" i="0" u="none" strike="noStrike">
                          <a:solidFill>
                            <a:srgbClr val="000000"/>
                          </a:solidFill>
                          <a:effectLst/>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a:solidFill>
                            <a:srgbClr val="000000"/>
                          </a:solidFill>
                          <a:effectLst/>
                          <a:latin typeface="Arial"/>
                        </a:rPr>
                        <a:t>Сахар, чихрийн зүйл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a:solidFill>
                            <a:srgbClr val="000000"/>
                          </a:solidFill>
                          <a:effectLst/>
                          <a:latin typeface="Arial"/>
                        </a:rPr>
                        <a:t>Сахар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3300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33000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330000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360542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4800">
                <a:tc>
                  <a:txBody>
                    <a:bodyPr/>
                    <a:lstStyle/>
                    <a:p>
                      <a:pPr algn="ctr" fontAlgn="ctr"/>
                      <a:r>
                        <a:rPr lang="en-US" sz="1100" b="0" i="0" u="none" strike="noStrike">
                          <a:solidFill>
                            <a:srgbClr val="000000"/>
                          </a:solidFill>
                          <a:effectLst/>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a:solidFill>
                            <a:srgbClr val="000000"/>
                          </a:solidFill>
                          <a:effectLst/>
                          <a:latin typeface="Arial"/>
                        </a:rPr>
                        <a:t>Ургамлын тос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a:solidFill>
                            <a:srgbClr val="000000"/>
                          </a:solidFill>
                          <a:effectLst/>
                          <a:latin typeface="Arial"/>
                        </a:rPr>
                        <a:t>Ургамлын тос /1 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2300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23000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230000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251287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6185">
                <a:tc>
                  <a:txBody>
                    <a:bodyPr/>
                    <a:lstStyle/>
                    <a:p>
                      <a:pPr algn="ctr" fontAlgn="ctr"/>
                      <a:r>
                        <a:rPr lang="en-US" sz="1100" b="0" i="0" u="none" strike="noStrike">
                          <a:solidFill>
                            <a:srgbClr val="000000"/>
                          </a:solidFill>
                          <a:effectLst/>
                          <a:latin typeface="Arial"/>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a:solidFill>
                            <a:srgbClr val="000000"/>
                          </a:solidFill>
                          <a:effectLst/>
                          <a:latin typeface="Arial"/>
                        </a:rPr>
                        <a:t>Давс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a:solidFill>
                            <a:srgbClr val="000000"/>
                          </a:solidFill>
                          <a:effectLst/>
                          <a:latin typeface="Arial"/>
                        </a:rPr>
                        <a:t>Давс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54628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6185">
                <a:tc>
                  <a:txBody>
                    <a:bodyPr/>
                    <a:lstStyle/>
                    <a:p>
                      <a:pPr algn="ctr" fontAlgn="ctr"/>
                      <a:r>
                        <a:rPr lang="en-US" sz="1100" b="0" i="0" u="none" strike="noStrike">
                          <a:solidFill>
                            <a:srgbClr val="000000"/>
                          </a:solidFill>
                          <a:effectLst/>
                          <a:latin typeface="Arial"/>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dirty="0">
                          <a:solidFill>
                            <a:srgbClr val="000000"/>
                          </a:solidFill>
                          <a:effectLst/>
                          <a:latin typeface="Arial"/>
                        </a:rPr>
                        <a:t>Ундны ус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a:solidFill>
                            <a:srgbClr val="000000"/>
                          </a:solidFill>
                          <a:effectLst/>
                          <a:latin typeface="Arial"/>
                        </a:rPr>
                        <a:t>Ундны ус 1.5 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2000.0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2000.0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200000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2000000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20000000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a:rPr>
                        <a:t>21851000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61886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3EBA3D8-D18F-42F1-B57B-60F51C107200}"/>
              </a:ext>
            </a:extLst>
          </p:cNvPr>
          <p:cNvSpPr>
            <a:spLocks noGrp="1"/>
          </p:cNvSpPr>
          <p:nvPr>
            <p:ph type="title"/>
          </p:nvPr>
        </p:nvSpPr>
        <p:spPr>
          <a:xfrm>
            <a:off x="796567" y="274638"/>
            <a:ext cx="8229600" cy="1143000"/>
          </a:xfrm>
        </p:spPr>
        <p:txBody>
          <a:bodyPr>
            <a:normAutofit/>
          </a:bodyPr>
          <a:lstStyle/>
          <a:p>
            <a:pPr algn="ctr"/>
            <a:r>
              <a:rPr lang="mn-MN" sz="2400" b="1" dirty="0">
                <a:solidFill>
                  <a:srgbClr val="002060"/>
                </a:solidFill>
                <a:latin typeface="Arial" pitchFamily="34" charset="0"/>
                <a:cs typeface="Arial" pitchFamily="34" charset="0"/>
              </a:rPr>
              <a:t>Хөнгөн жижиг дунд үйлдвэрлэлийн салбарын өнөөгийн байдал</a:t>
            </a:r>
            <a:endParaRPr lang="en-US" sz="2400" dirty="0">
              <a:solidFill>
                <a:srgbClr val="002060"/>
              </a:solidFill>
            </a:endParaRPr>
          </a:p>
        </p:txBody>
      </p:sp>
      <p:graphicFrame>
        <p:nvGraphicFramePr>
          <p:cNvPr id="7" name="Table 6">
            <a:extLst>
              <a:ext uri="{FF2B5EF4-FFF2-40B4-BE49-F238E27FC236}">
                <a16:creationId xmlns:a16="http://schemas.microsoft.com/office/drawing/2014/main" id="{1906C64E-1928-4232-8594-5A6E2E43EACD}"/>
              </a:ext>
            </a:extLst>
          </p:cNvPr>
          <p:cNvGraphicFramePr>
            <a:graphicFrameLocks noGrp="1"/>
          </p:cNvGraphicFramePr>
          <p:nvPr>
            <p:extLst>
              <p:ext uri="{D42A27DB-BD31-4B8C-83A1-F6EECF244321}">
                <p14:modId xmlns:p14="http://schemas.microsoft.com/office/powerpoint/2010/main" val="4043971228"/>
              </p:ext>
            </p:extLst>
          </p:nvPr>
        </p:nvGraphicFramePr>
        <p:xfrm>
          <a:off x="512456" y="1560958"/>
          <a:ext cx="3607056" cy="4898678"/>
        </p:xfrm>
        <a:graphic>
          <a:graphicData uri="http://schemas.openxmlformats.org/drawingml/2006/table">
            <a:tbl>
              <a:tblPr/>
              <a:tblGrid>
                <a:gridCol w="1772146">
                  <a:extLst>
                    <a:ext uri="{9D8B030D-6E8A-4147-A177-3AD203B41FA5}">
                      <a16:colId xmlns:a16="http://schemas.microsoft.com/office/drawing/2014/main" val="20000"/>
                    </a:ext>
                  </a:extLst>
                </a:gridCol>
                <a:gridCol w="1052212">
                  <a:extLst>
                    <a:ext uri="{9D8B030D-6E8A-4147-A177-3AD203B41FA5}">
                      <a16:colId xmlns:a16="http://schemas.microsoft.com/office/drawing/2014/main" val="20001"/>
                    </a:ext>
                  </a:extLst>
                </a:gridCol>
                <a:gridCol w="782698">
                  <a:extLst>
                    <a:ext uri="{9D8B030D-6E8A-4147-A177-3AD203B41FA5}">
                      <a16:colId xmlns:a16="http://schemas.microsoft.com/office/drawing/2014/main" val="20002"/>
                    </a:ext>
                  </a:extLst>
                </a:gridCol>
              </a:tblGrid>
              <a:tr h="1021911">
                <a:tc>
                  <a:txBody>
                    <a:bodyPr/>
                    <a:lstStyle/>
                    <a:p>
                      <a:pPr algn="ctr" rtl="0" fontAlgn="ctr"/>
                      <a:r>
                        <a:rPr lang="mn-MN" sz="1200" b="1" i="0" u="none" strike="noStrike" dirty="0">
                          <a:solidFill>
                            <a:srgbClr val="000000"/>
                          </a:solidFill>
                          <a:latin typeface="Arial"/>
                        </a:rPr>
                        <a:t>Төрөл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200" b="1" i="0" u="none" strike="noStrike" dirty="0">
                          <a:solidFill>
                            <a:srgbClr val="000000"/>
                          </a:solidFill>
                          <a:latin typeface="Arial"/>
                        </a:rPr>
                        <a:t>Үйлдвэр, </a:t>
                      </a:r>
                      <a:r>
                        <a:rPr lang="en-US" sz="1200" b="1" i="0" u="none" strike="noStrike" dirty="0">
                          <a:solidFill>
                            <a:srgbClr val="000000"/>
                          </a:solidFill>
                          <a:latin typeface="Arial"/>
                        </a:rPr>
                        <a:t>       </a:t>
                      </a:r>
                      <a:r>
                        <a:rPr lang="mn-MN" sz="1200" b="1" i="0" u="none" strike="noStrike" dirty="0">
                          <a:solidFill>
                            <a:srgbClr val="000000"/>
                          </a:solidFill>
                          <a:latin typeface="Arial"/>
                        </a:rPr>
                        <a:t>цехийн тоо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200" b="1" i="0" u="none" strike="noStrike">
                          <a:solidFill>
                            <a:srgbClr val="000000"/>
                          </a:solidFill>
                          <a:latin typeface="Arial"/>
                        </a:rPr>
                        <a:t>Ажилч дын тоо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5052">
                <a:tc>
                  <a:txBody>
                    <a:bodyPr/>
                    <a:lstStyle/>
                    <a:p>
                      <a:pPr algn="ctr" rtl="0" fontAlgn="b"/>
                      <a:r>
                        <a:rPr lang="mn-MN" sz="1200" b="0" i="0" u="none" strike="noStrike" dirty="0">
                          <a:solidFill>
                            <a:srgbClr val="000000"/>
                          </a:solidFill>
                          <a:latin typeface="Arial"/>
                        </a:rPr>
                        <a:t>Оёмол</a:t>
                      </a:r>
                      <a:r>
                        <a:rPr lang="mn-MN" sz="1200" b="0" i="0" u="none" strike="noStrike" baseline="0" dirty="0">
                          <a:solidFill>
                            <a:srgbClr val="000000"/>
                          </a:solidFill>
                          <a:latin typeface="Arial"/>
                        </a:rPr>
                        <a:t> бүтээгдэхүүн </a:t>
                      </a:r>
                      <a:endParaRPr lang="mn-MN"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400" b="0" i="0" u="none" strike="noStrike" dirty="0">
                          <a:solidFill>
                            <a:srgbClr val="000000"/>
                          </a:solidFill>
                          <a:latin typeface="Arial"/>
                        </a:rPr>
                        <a:t> 9</a:t>
                      </a:r>
                      <a:endParaRPr lang="en-US" sz="14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400" b="0" i="0" u="none" strike="noStrike" dirty="0">
                          <a:solidFill>
                            <a:srgbClr val="000000"/>
                          </a:solidFill>
                          <a:latin typeface="Arial"/>
                        </a:rPr>
                        <a:t>26</a:t>
                      </a:r>
                      <a:endParaRPr lang="en-US" sz="14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5052">
                <a:tc>
                  <a:txBody>
                    <a:bodyPr/>
                    <a:lstStyle/>
                    <a:p>
                      <a:pPr algn="ctr" rtl="0" fontAlgn="b"/>
                      <a:r>
                        <a:rPr lang="mn-MN" sz="1200" b="0" i="0" u="none" strike="noStrike" dirty="0">
                          <a:solidFill>
                            <a:srgbClr val="000000"/>
                          </a:solidFill>
                          <a:latin typeface="Arial"/>
                        </a:rPr>
                        <a:t>Арьс ширэн үйлдвэрлэл</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Arial"/>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0402">
                <a:tc>
                  <a:txBody>
                    <a:bodyPr/>
                    <a:lstStyle/>
                    <a:p>
                      <a:pPr algn="ctr" rtl="0" fontAlgn="b"/>
                      <a:r>
                        <a:rPr lang="mn-MN" sz="1200" b="0" i="0" u="none" strike="noStrike">
                          <a:solidFill>
                            <a:srgbClr val="000000"/>
                          </a:solidFill>
                          <a:latin typeface="Arial"/>
                        </a:rPr>
                        <a:t>Барилгын материал</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latin typeface="Arial"/>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Arial"/>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8831">
                <a:tc>
                  <a:txBody>
                    <a:bodyPr/>
                    <a:lstStyle/>
                    <a:p>
                      <a:pPr algn="ctr" rtl="0" fontAlgn="b"/>
                      <a:r>
                        <a:rPr lang="mn-MN" sz="1200" b="0" i="0" u="none" strike="noStrike">
                          <a:solidFill>
                            <a:srgbClr val="000000"/>
                          </a:solidFill>
                          <a:latin typeface="Arial"/>
                        </a:rPr>
                        <a:t>Мод, модон бүтээгдэхүүн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latin typeface="Arial"/>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Arial"/>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97494">
                <a:tc>
                  <a:txBody>
                    <a:bodyPr/>
                    <a:lstStyle/>
                    <a:p>
                      <a:pPr algn="ctr" rtl="0" fontAlgn="b"/>
                      <a:r>
                        <a:rPr lang="mn-MN" sz="1200" b="0" i="0" u="none" strike="noStrike">
                          <a:solidFill>
                            <a:srgbClr val="000000"/>
                          </a:solidFill>
                          <a:latin typeface="Arial"/>
                        </a:rPr>
                        <a:t>Ноос ноолууран бүтээгдэхүүн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Arial"/>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9299">
                <a:tc>
                  <a:txBody>
                    <a:bodyPr/>
                    <a:lstStyle/>
                    <a:p>
                      <a:pPr algn="ctr" rtl="0" fontAlgn="ctr"/>
                      <a:r>
                        <a:rPr lang="mn-MN" sz="1200" b="0" i="0" u="none" strike="noStrike">
                          <a:solidFill>
                            <a:srgbClr val="000000"/>
                          </a:solidFill>
                          <a:latin typeface="Arial"/>
                        </a:rPr>
                        <a:t>Хэвлэлийн үйлдвэр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Arial"/>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0637">
                <a:tc>
                  <a:txBody>
                    <a:bodyPr/>
                    <a:lstStyle/>
                    <a:p>
                      <a:pPr algn="ctr" rtl="0" fontAlgn="ctr"/>
                      <a:r>
                        <a:rPr lang="mn-MN" sz="1200" b="1" i="0" u="none" strike="noStrike">
                          <a:solidFill>
                            <a:srgbClr val="000000"/>
                          </a:solidFill>
                          <a:latin typeface="Arial"/>
                        </a:rPr>
                        <a:t>Бүгд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n-MN" sz="1200" b="1" i="0" u="none" strike="noStrike" dirty="0">
                          <a:solidFill>
                            <a:srgbClr val="000000"/>
                          </a:solidFill>
                          <a:latin typeface="Arial"/>
                        </a:rPr>
                        <a:t>68</a:t>
                      </a:r>
                      <a:endParaRPr lang="en-US"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solidFill>
                            <a:srgbClr val="000000"/>
                          </a:solidFill>
                          <a:latin typeface="Arial"/>
                        </a:rPr>
                        <a:t>4</a:t>
                      </a:r>
                      <a:r>
                        <a:rPr lang="mn-MN" sz="1200" b="1" i="0" u="none" strike="noStrike" dirty="0">
                          <a:solidFill>
                            <a:srgbClr val="000000"/>
                          </a:solidFill>
                          <a:latin typeface="Arial"/>
                        </a:rPr>
                        <a:t>36</a:t>
                      </a:r>
                      <a:endParaRPr lang="en-US"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14" name="Table 13">
            <a:extLst>
              <a:ext uri="{FF2B5EF4-FFF2-40B4-BE49-F238E27FC236}">
                <a16:creationId xmlns:a16="http://schemas.microsoft.com/office/drawing/2014/main" id="{750B2E47-11BB-48E7-B25B-168D1116EFC8}"/>
              </a:ext>
            </a:extLst>
          </p:cNvPr>
          <p:cNvGraphicFramePr>
            <a:graphicFrameLocks noGrp="1"/>
          </p:cNvGraphicFramePr>
          <p:nvPr>
            <p:extLst>
              <p:ext uri="{D42A27DB-BD31-4B8C-83A1-F6EECF244321}">
                <p14:modId xmlns:p14="http://schemas.microsoft.com/office/powerpoint/2010/main" val="3590805573"/>
              </p:ext>
            </p:extLst>
          </p:nvPr>
        </p:nvGraphicFramePr>
        <p:xfrm>
          <a:off x="4458878" y="1560958"/>
          <a:ext cx="4969179" cy="5023572"/>
        </p:xfrm>
        <a:graphic>
          <a:graphicData uri="http://schemas.openxmlformats.org/drawingml/2006/table">
            <a:tbl>
              <a:tblPr/>
              <a:tblGrid>
                <a:gridCol w="279298">
                  <a:extLst>
                    <a:ext uri="{9D8B030D-6E8A-4147-A177-3AD203B41FA5}">
                      <a16:colId xmlns:a16="http://schemas.microsoft.com/office/drawing/2014/main" val="20000"/>
                    </a:ext>
                  </a:extLst>
                </a:gridCol>
                <a:gridCol w="884444">
                  <a:extLst>
                    <a:ext uri="{9D8B030D-6E8A-4147-A177-3AD203B41FA5}">
                      <a16:colId xmlns:a16="http://schemas.microsoft.com/office/drawing/2014/main" val="20001"/>
                    </a:ext>
                  </a:extLst>
                </a:gridCol>
                <a:gridCol w="884444">
                  <a:extLst>
                    <a:ext uri="{9D8B030D-6E8A-4147-A177-3AD203B41FA5}">
                      <a16:colId xmlns:a16="http://schemas.microsoft.com/office/drawing/2014/main" val="20002"/>
                    </a:ext>
                  </a:extLst>
                </a:gridCol>
                <a:gridCol w="2920993">
                  <a:extLst>
                    <a:ext uri="{9D8B030D-6E8A-4147-A177-3AD203B41FA5}">
                      <a16:colId xmlns:a16="http://schemas.microsoft.com/office/drawing/2014/main" val="20003"/>
                    </a:ext>
                  </a:extLst>
                </a:gridCol>
              </a:tblGrid>
              <a:tr h="431862">
                <a:tc gridSpan="4">
                  <a:txBody>
                    <a:bodyPr/>
                    <a:lstStyle/>
                    <a:p>
                      <a:pPr algn="ctr" fontAlgn="ctr"/>
                      <a:r>
                        <a:rPr lang="mn-MN" sz="1200" b="1" i="0" u="none" strike="noStrike" dirty="0">
                          <a:solidFill>
                            <a:srgbClr val="000000"/>
                          </a:solidFill>
                          <a:latin typeface="Arial"/>
                        </a:rPr>
                        <a:t>"Үйлдвэржилт" 21:100 хөтөлбөрийн хүрэнд байгуулах үйлдвэрийн явц, хэрэгжилтийн мэдээлэл</a:t>
                      </a:r>
                    </a:p>
                  </a:txBody>
                  <a:tcPr marL="8122" marR="8122" marT="81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9965">
                <a:tc>
                  <a:txBody>
                    <a:bodyPr/>
                    <a:lstStyle/>
                    <a:p>
                      <a:pPr algn="l" fontAlgn="b"/>
                      <a:endParaRPr lang="en-US" sz="1200" b="0" i="0" u="none" strike="noStrike">
                        <a:solidFill>
                          <a:srgbClr val="000000"/>
                        </a:solidFill>
                        <a:latin typeface="Arial"/>
                      </a:endParaRPr>
                    </a:p>
                  </a:txBody>
                  <a:tcPr marL="8122" marR="8122" marT="81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Arial"/>
                      </a:endParaRPr>
                    </a:p>
                  </a:txBody>
                  <a:tcPr marL="8122" marR="8122" marT="81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8122" marR="8122" marT="81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Arial"/>
                      </a:endParaRPr>
                    </a:p>
                  </a:txBody>
                  <a:tcPr marL="8122" marR="8122" marT="81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1862">
                <a:tc>
                  <a:txBody>
                    <a:bodyPr/>
                    <a:lstStyle/>
                    <a:p>
                      <a:pPr algn="ctr" fontAlgn="ctr"/>
                      <a:r>
                        <a:rPr lang="mn-MN" sz="1100" b="0" i="0" u="none" strike="noStrike" dirty="0">
                          <a:solidFill>
                            <a:srgbClr val="000000"/>
                          </a:solidFill>
                          <a:latin typeface="Arial"/>
                        </a:rPr>
                        <a:t>Д/д</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100" b="0" i="0" u="none" strike="noStrike" dirty="0">
                          <a:solidFill>
                            <a:srgbClr val="000000"/>
                          </a:solidFill>
                          <a:latin typeface="Arial"/>
                        </a:rPr>
                        <a:t>Байршил-аймаг, сумаар </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dirty="0">
                          <a:solidFill>
                            <a:srgbClr val="000000"/>
                          </a:solidFill>
                          <a:latin typeface="Arial"/>
                        </a:rPr>
                        <a:t>Үйлдвэрийн нэр</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dirty="0">
                          <a:solidFill>
                            <a:srgbClr val="000000"/>
                          </a:solidFill>
                          <a:latin typeface="Arial"/>
                        </a:rPr>
                        <a:t>Хэрэгжилтийн явц</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7120">
                <a:tc>
                  <a:txBody>
                    <a:bodyPr/>
                    <a:lstStyle/>
                    <a:p>
                      <a:pPr algn="ctr" fontAlgn="ctr"/>
                      <a:r>
                        <a:rPr lang="en-US" sz="1100" b="0" i="0" u="none" strike="noStrike" dirty="0">
                          <a:solidFill>
                            <a:srgbClr val="000000"/>
                          </a:solidFill>
                          <a:latin typeface="Arial"/>
                        </a:rPr>
                        <a:t>1</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dirty="0">
                          <a:solidFill>
                            <a:srgbClr val="000000"/>
                          </a:solidFill>
                          <a:latin typeface="Arial"/>
                        </a:rPr>
                        <a:t>Сэлэнгэ аймаг, Мандал сум</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dirty="0">
                          <a:solidFill>
                            <a:srgbClr val="000000"/>
                          </a:solidFill>
                          <a:latin typeface="Arial"/>
                        </a:rPr>
                        <a:t>Мод боловсруулах цогцолбор үйлдвэр</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mn-MN" sz="1100" b="0" i="0" u="none" strike="noStrike" dirty="0">
                          <a:solidFill>
                            <a:srgbClr val="000000"/>
                          </a:solidFill>
                          <a:latin typeface="Arial"/>
                        </a:rPr>
                        <a:t>Хангайн бүргэд ХХК нь 2016 онд ЖДҮХС-аас 220.0 сая төгрөгийн зээл авч, жилд 36000 шоо метр технологийн цавчдас үйлдвэрлэх үйлдвэрийг ашиглалтанд оруулсан. </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55659">
                <a:tc>
                  <a:txBody>
                    <a:bodyPr/>
                    <a:lstStyle/>
                    <a:p>
                      <a:pPr algn="ctr" fontAlgn="ctr"/>
                      <a:r>
                        <a:rPr lang="en-US" sz="1100" b="0" i="0" u="none" strike="noStrike" dirty="0">
                          <a:solidFill>
                            <a:srgbClr val="000000"/>
                          </a:solidFill>
                          <a:latin typeface="Arial"/>
                        </a:rPr>
                        <a:t>2</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a:solidFill>
                            <a:srgbClr val="000000"/>
                          </a:solidFill>
                          <a:latin typeface="Arial"/>
                        </a:rPr>
                        <a:t>Сэлэнгэ аймаг, Сайхан сум</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dirty="0">
                          <a:solidFill>
                            <a:srgbClr val="000000"/>
                          </a:solidFill>
                          <a:latin typeface="Arial"/>
                        </a:rPr>
                        <a:t>Барилгын материалын үйлдвэр</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mn-MN" sz="1100" b="0" i="0" u="none" strike="noStrike" dirty="0">
                          <a:solidFill>
                            <a:srgbClr val="000000"/>
                          </a:solidFill>
                          <a:latin typeface="Arial"/>
                        </a:rPr>
                        <a:t>Сайхан сумын иргэн Я.Тэрбишийн жилд 15000 м2 хашаа, 120000 ш блок, 3000 ш шон үйлдвэрлэх 35 сая төгрөгийн зээлийг бодлогоор дэмжин ЖДҮХС-ийн зээлд хамруулсан.</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3172">
                <a:tc>
                  <a:txBody>
                    <a:bodyPr/>
                    <a:lstStyle/>
                    <a:p>
                      <a:pPr algn="ctr" fontAlgn="ctr"/>
                      <a:r>
                        <a:rPr lang="en-US" sz="1100" b="0" i="0" u="none" strike="noStrike" dirty="0">
                          <a:solidFill>
                            <a:srgbClr val="000000"/>
                          </a:solidFill>
                          <a:latin typeface="Arial"/>
                        </a:rPr>
                        <a:t>3</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a:solidFill>
                            <a:srgbClr val="000000"/>
                          </a:solidFill>
                          <a:latin typeface="Arial"/>
                        </a:rPr>
                        <a:t>Сэлэнгэ аймаг, Сүхбаатар сум</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a:solidFill>
                            <a:srgbClr val="000000"/>
                          </a:solidFill>
                          <a:latin typeface="Arial"/>
                        </a:rPr>
                        <a:t>Хүнсний ногоо нөөшлөх, савлах үйлдвэр</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mn-MN" sz="1100" b="0" i="0" u="none" strike="noStrike" dirty="0">
                          <a:solidFill>
                            <a:srgbClr val="000000"/>
                          </a:solidFill>
                          <a:latin typeface="Arial"/>
                        </a:rPr>
                        <a:t>Сүхбаатар сумын ЗДТГазар нь  хүнсний ногоо нөөшлөх, савлах үйлдвэр байгуулах тал дээр онцгой анхаарах шаардлагатай.</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43760">
                <a:tc>
                  <a:txBody>
                    <a:bodyPr/>
                    <a:lstStyle/>
                    <a:p>
                      <a:pPr algn="ctr" fontAlgn="ctr"/>
                      <a:r>
                        <a:rPr lang="en-US" sz="1100" b="0" i="0" u="none" strike="noStrike" dirty="0">
                          <a:solidFill>
                            <a:srgbClr val="000000"/>
                          </a:solidFill>
                          <a:latin typeface="Arial"/>
                        </a:rPr>
                        <a:t>4</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a:solidFill>
                            <a:srgbClr val="000000"/>
                          </a:solidFill>
                          <a:latin typeface="Arial"/>
                        </a:rPr>
                        <a:t>Сэлэнгэ аймаг, Баруунбүрэн сум</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0" i="0" u="none" strike="noStrike">
                          <a:solidFill>
                            <a:srgbClr val="000000"/>
                          </a:solidFill>
                          <a:latin typeface="Arial"/>
                        </a:rPr>
                        <a:t>Малын тэжээлийн үйлдвэр</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mn-MN" sz="1100" b="0" i="0" u="none" strike="noStrike" dirty="0">
                          <a:solidFill>
                            <a:srgbClr val="000000"/>
                          </a:solidFill>
                          <a:latin typeface="Arial"/>
                        </a:rPr>
                        <a:t>Баруунбүрэн суманд Бүрэн шувуут ХХК  2016 онд Жижиг дунд үйлдвэрлэл хөгжүүлэх сангаас малын тэжээлийн үйлдвэр байгуулах зорилгоор 99.4 сая төгрөгийн зээл авч үйлдвэрийг ашиглалтанд оруулсан боловч түүхий эдийн нөөц байхгүйгээс үйл ажиллагаа зогсонги байна.</a:t>
                      </a:r>
                    </a:p>
                  </a:txBody>
                  <a:tcPr marL="8122" marR="8122" marT="8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56681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146563" y="421350"/>
            <a:ext cx="7945145" cy="646331"/>
          </a:xfrm>
          <a:prstGeom prst="rect">
            <a:avLst/>
          </a:prstGeom>
          <a:noFill/>
        </p:spPr>
        <p:txBody>
          <a:bodyPr wrap="square" rtlCol="0">
            <a:spAutoFit/>
          </a:bodyPr>
          <a:lstStyle/>
          <a:p>
            <a:pPr algn="ctr"/>
            <a:r>
              <a:rPr lang="mn-MN" b="1" dirty="0">
                <a:solidFill>
                  <a:srgbClr val="002060"/>
                </a:solidFill>
                <a:latin typeface="Arial" panose="020B0604020202020204" pitchFamily="34" charset="0"/>
                <a:cs typeface="Arial" panose="020B0604020202020204" pitchFamily="34" charset="0"/>
              </a:rPr>
              <a:t>ХҮНС, ХӨДӨӨ АЖ АХУЙ, ХӨНГӨН ҮЙЛДВЭРИЙН САЛБАРЫН ТЭРГҮҮЛЭХ ЧИГЛЭЛ</a:t>
            </a:r>
            <a:endParaRPr lang="en-US" dirty="0"/>
          </a:p>
        </p:txBody>
      </p:sp>
      <p:grpSp>
        <p:nvGrpSpPr>
          <p:cNvPr id="39" name="Group 38"/>
          <p:cNvGrpSpPr/>
          <p:nvPr/>
        </p:nvGrpSpPr>
        <p:grpSpPr>
          <a:xfrm>
            <a:off x="813370" y="1183475"/>
            <a:ext cx="8456125" cy="5112051"/>
            <a:chOff x="1078592" y="684448"/>
            <a:chExt cx="10007607" cy="6112224"/>
          </a:xfrm>
        </p:grpSpPr>
        <p:grpSp>
          <p:nvGrpSpPr>
            <p:cNvPr id="21" name="Group 20"/>
            <p:cNvGrpSpPr/>
            <p:nvPr/>
          </p:nvGrpSpPr>
          <p:grpSpPr>
            <a:xfrm>
              <a:off x="1189794" y="1355227"/>
              <a:ext cx="2306473" cy="2319010"/>
              <a:chOff x="1189794" y="1751019"/>
              <a:chExt cx="2306473" cy="2319010"/>
            </a:xfrm>
          </p:grpSpPr>
          <p:pic>
            <p:nvPicPr>
              <p:cNvPr id="4098" name="Picture 2" descr="Image result for мал аж аху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9794" y="1751019"/>
                <a:ext cx="2306473" cy="15619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0809" y="3297243"/>
                <a:ext cx="2156345" cy="772786"/>
              </a:xfrm>
              <a:prstGeom prst="rect">
                <a:avLst/>
              </a:prstGeom>
              <a:noFill/>
            </p:spPr>
            <p:txBody>
              <a:bodyPr wrap="square" rtlCol="0">
                <a:spAutoFit/>
              </a:bodyPr>
              <a:lstStyle/>
              <a:p>
                <a:pPr algn="ctr"/>
                <a:r>
                  <a:rPr lang="mn-MN" sz="1200" dirty="0">
                    <a:solidFill>
                      <a:srgbClr val="002060"/>
                    </a:solidFill>
                    <a:latin typeface="Arial" panose="020B0604020202020204" pitchFamily="34" charset="0"/>
                    <a:cs typeface="Arial" panose="020B0604020202020204" pitchFamily="34" charset="0"/>
                  </a:rPr>
                  <a:t>Сурин, хагас суурин эрчимжсэн  мал аж ахуйг хөгжүүлэх</a:t>
                </a:r>
                <a:endParaRPr lang="en-US" sz="1200" dirty="0">
                  <a:solidFill>
                    <a:srgbClr val="002060"/>
                  </a:solidFill>
                  <a:latin typeface="Arial" panose="020B0604020202020204" pitchFamily="34" charset="0"/>
                  <a:cs typeface="Arial" panose="020B0604020202020204" pitchFamily="34" charset="0"/>
                </a:endParaRPr>
              </a:p>
            </p:txBody>
          </p:sp>
        </p:grpSp>
        <p:grpSp>
          <p:nvGrpSpPr>
            <p:cNvPr id="20" name="Group 19"/>
            <p:cNvGrpSpPr/>
            <p:nvPr/>
          </p:nvGrpSpPr>
          <p:grpSpPr>
            <a:xfrm>
              <a:off x="4485340" y="684448"/>
              <a:ext cx="3489509" cy="2037094"/>
              <a:chOff x="2956792" y="1080240"/>
              <a:chExt cx="3489509" cy="2037094"/>
            </a:xfrm>
          </p:grpSpPr>
          <p:pic>
            <p:nvPicPr>
              <p:cNvPr id="4100" name="Picture 4" descr="Image result for газар тариала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0228" y="1080240"/>
                <a:ext cx="2627309" cy="17792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56792" y="2786140"/>
                <a:ext cx="3489509" cy="331194"/>
              </a:xfrm>
              <a:prstGeom prst="rect">
                <a:avLst/>
              </a:prstGeom>
              <a:noFill/>
            </p:spPr>
            <p:txBody>
              <a:bodyPr wrap="square" rtlCol="0">
                <a:spAutoFit/>
              </a:bodyPr>
              <a:lstStyle/>
              <a:p>
                <a:pPr algn="ctr"/>
                <a:r>
                  <a:rPr lang="mn-MN" sz="1200" dirty="0">
                    <a:solidFill>
                      <a:srgbClr val="002060"/>
                    </a:solidFill>
                    <a:latin typeface="Arial" panose="020B0604020202020204" pitchFamily="34" charset="0"/>
                    <a:cs typeface="Arial" panose="020B0604020202020204" pitchFamily="34" charset="0"/>
                  </a:rPr>
                  <a:t>Атрын 4 аяныг эхлүүлэх</a:t>
                </a:r>
                <a:endParaRPr lang="en-US" sz="1200" dirty="0">
                  <a:solidFill>
                    <a:srgbClr val="002060"/>
                  </a:solidFill>
                  <a:latin typeface="Arial" panose="020B0604020202020204" pitchFamily="34" charset="0"/>
                  <a:cs typeface="Arial" panose="020B0604020202020204" pitchFamily="34" charset="0"/>
                </a:endParaRPr>
              </a:p>
            </p:txBody>
          </p:sp>
        </p:grpSp>
        <p:sp>
          <p:nvSpPr>
            <p:cNvPr id="26" name="자유형 30"/>
            <p:cNvSpPr/>
            <p:nvPr/>
          </p:nvSpPr>
          <p:spPr>
            <a:xfrm rot="6360887" flipH="1">
              <a:off x="325811" y="3405676"/>
              <a:ext cx="2268624" cy="763062"/>
            </a:xfrm>
            <a:custGeom>
              <a:avLst/>
              <a:gdLst>
                <a:gd name="connsiteX0" fmla="*/ 295835 w 4208930"/>
                <a:gd name="connsiteY0" fmla="*/ 53788 h 2030506"/>
                <a:gd name="connsiteX1" fmla="*/ 1492624 w 4208930"/>
                <a:gd name="connsiteY1" fmla="*/ 430306 h 2030506"/>
                <a:gd name="connsiteX2" fmla="*/ 1116106 w 4208930"/>
                <a:gd name="connsiteY2" fmla="*/ 470647 h 2030506"/>
                <a:gd name="connsiteX3" fmla="*/ 2299447 w 4208930"/>
                <a:gd name="connsiteY3" fmla="*/ 1196788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272553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299447 w 4208930"/>
                <a:gd name="connsiteY3" fmla="*/ 1196788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272553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272553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55451"/>
                <a:gd name="connsiteX1" fmla="*/ 1492624 w 4208930"/>
                <a:gd name="connsiteY1" fmla="*/ 430306 h 2055451"/>
                <a:gd name="connsiteX2" fmla="*/ 1116106 w 4208930"/>
                <a:gd name="connsiteY2" fmla="*/ 470647 h 2055451"/>
                <a:gd name="connsiteX3" fmla="*/ 2156539 w 4208930"/>
                <a:gd name="connsiteY3" fmla="*/ 1339640 h 2055451"/>
                <a:gd name="connsiteX4" fmla="*/ 3039035 w 4208930"/>
                <a:gd name="connsiteY4" fmla="*/ 443753 h 2055451"/>
                <a:gd name="connsiteX5" fmla="*/ 2635624 w 4208930"/>
                <a:gd name="connsiteY5" fmla="*/ 416859 h 2055451"/>
                <a:gd name="connsiteX6" fmla="*/ 3899647 w 4208930"/>
                <a:gd name="connsiteY6" fmla="*/ 0 h 2055451"/>
                <a:gd name="connsiteX7" fmla="*/ 4208930 w 4208930"/>
                <a:gd name="connsiteY7" fmla="*/ 1277471 h 2055451"/>
                <a:gd name="connsiteX8" fmla="*/ 3872753 w 4208930"/>
                <a:gd name="connsiteY8" fmla="*/ 847165 h 2055451"/>
                <a:gd name="connsiteX9" fmla="*/ 2058207 w 4208930"/>
                <a:gd name="connsiteY9" fmla="*/ 2030506 h 2055451"/>
                <a:gd name="connsiteX10" fmla="*/ 349624 w 4208930"/>
                <a:gd name="connsiteY10" fmla="*/ 887506 h 2055451"/>
                <a:gd name="connsiteX11" fmla="*/ 0 w 4208930"/>
                <a:gd name="connsiteY11" fmla="*/ 1358153 h 2055451"/>
                <a:gd name="connsiteX12" fmla="*/ 295835 w 4208930"/>
                <a:gd name="connsiteY12" fmla="*/ 53788 h 2055451"/>
                <a:gd name="connsiteX0" fmla="*/ 295835 w 4208930"/>
                <a:gd name="connsiteY0" fmla="*/ 53788 h 2055451"/>
                <a:gd name="connsiteX1" fmla="*/ 1492624 w 4208930"/>
                <a:gd name="connsiteY1" fmla="*/ 430306 h 2055451"/>
                <a:gd name="connsiteX2" fmla="*/ 1116106 w 4208930"/>
                <a:gd name="connsiteY2" fmla="*/ 470647 h 2055451"/>
                <a:gd name="connsiteX3" fmla="*/ 2123748 w 4208930"/>
                <a:gd name="connsiteY3" fmla="*/ 1501013 h 2055451"/>
                <a:gd name="connsiteX4" fmla="*/ 3039035 w 4208930"/>
                <a:gd name="connsiteY4" fmla="*/ 443753 h 2055451"/>
                <a:gd name="connsiteX5" fmla="*/ 2635624 w 4208930"/>
                <a:gd name="connsiteY5" fmla="*/ 416859 h 2055451"/>
                <a:gd name="connsiteX6" fmla="*/ 3899647 w 4208930"/>
                <a:gd name="connsiteY6" fmla="*/ 0 h 2055451"/>
                <a:gd name="connsiteX7" fmla="*/ 4208930 w 4208930"/>
                <a:gd name="connsiteY7" fmla="*/ 1277471 h 2055451"/>
                <a:gd name="connsiteX8" fmla="*/ 3872753 w 4208930"/>
                <a:gd name="connsiteY8" fmla="*/ 847165 h 2055451"/>
                <a:gd name="connsiteX9" fmla="*/ 2058207 w 4208930"/>
                <a:gd name="connsiteY9" fmla="*/ 2030506 h 2055451"/>
                <a:gd name="connsiteX10" fmla="*/ 349624 w 4208930"/>
                <a:gd name="connsiteY10" fmla="*/ 887506 h 2055451"/>
                <a:gd name="connsiteX11" fmla="*/ 0 w 4208930"/>
                <a:gd name="connsiteY11" fmla="*/ 1358153 h 2055451"/>
                <a:gd name="connsiteX12" fmla="*/ 295835 w 4208930"/>
                <a:gd name="connsiteY12" fmla="*/ 53788 h 2055451"/>
                <a:gd name="connsiteX0" fmla="*/ 295835 w 4208930"/>
                <a:gd name="connsiteY0" fmla="*/ 53788 h 2055451"/>
                <a:gd name="connsiteX1" fmla="*/ 1492624 w 4208930"/>
                <a:gd name="connsiteY1" fmla="*/ 430306 h 2055451"/>
                <a:gd name="connsiteX2" fmla="*/ 1116106 w 4208930"/>
                <a:gd name="connsiteY2" fmla="*/ 470647 h 2055451"/>
                <a:gd name="connsiteX3" fmla="*/ 2123748 w 4208930"/>
                <a:gd name="connsiteY3" fmla="*/ 1501013 h 2055451"/>
                <a:gd name="connsiteX4" fmla="*/ 3039035 w 4208930"/>
                <a:gd name="connsiteY4" fmla="*/ 443753 h 2055451"/>
                <a:gd name="connsiteX5" fmla="*/ 2635624 w 4208930"/>
                <a:gd name="connsiteY5" fmla="*/ 416859 h 2055451"/>
                <a:gd name="connsiteX6" fmla="*/ 3899647 w 4208930"/>
                <a:gd name="connsiteY6" fmla="*/ 0 h 2055451"/>
                <a:gd name="connsiteX7" fmla="*/ 4208930 w 4208930"/>
                <a:gd name="connsiteY7" fmla="*/ 1277471 h 2055451"/>
                <a:gd name="connsiteX8" fmla="*/ 3872753 w 4208930"/>
                <a:gd name="connsiteY8" fmla="*/ 847165 h 2055451"/>
                <a:gd name="connsiteX9" fmla="*/ 2058207 w 4208930"/>
                <a:gd name="connsiteY9" fmla="*/ 2030506 h 2055451"/>
                <a:gd name="connsiteX10" fmla="*/ 349624 w 4208930"/>
                <a:gd name="connsiteY10" fmla="*/ 887506 h 2055451"/>
                <a:gd name="connsiteX11" fmla="*/ 0 w 4208930"/>
                <a:gd name="connsiteY11" fmla="*/ 1358153 h 2055451"/>
                <a:gd name="connsiteX12" fmla="*/ 295835 w 4208930"/>
                <a:gd name="connsiteY12" fmla="*/ 53788 h 2055451"/>
                <a:gd name="connsiteX0" fmla="*/ 295835 w 4208930"/>
                <a:gd name="connsiteY0" fmla="*/ 53788 h 2055451"/>
                <a:gd name="connsiteX1" fmla="*/ 1492624 w 4208930"/>
                <a:gd name="connsiteY1" fmla="*/ 430306 h 2055451"/>
                <a:gd name="connsiteX2" fmla="*/ 1116106 w 4208930"/>
                <a:gd name="connsiteY2" fmla="*/ 470647 h 2055451"/>
                <a:gd name="connsiteX3" fmla="*/ 2123748 w 4208930"/>
                <a:gd name="connsiteY3" fmla="*/ 1501013 h 2055451"/>
                <a:gd name="connsiteX4" fmla="*/ 3039035 w 4208930"/>
                <a:gd name="connsiteY4" fmla="*/ 443753 h 2055451"/>
                <a:gd name="connsiteX5" fmla="*/ 2635624 w 4208930"/>
                <a:gd name="connsiteY5" fmla="*/ 416859 h 2055451"/>
                <a:gd name="connsiteX6" fmla="*/ 3899647 w 4208930"/>
                <a:gd name="connsiteY6" fmla="*/ 0 h 2055451"/>
                <a:gd name="connsiteX7" fmla="*/ 4208930 w 4208930"/>
                <a:gd name="connsiteY7" fmla="*/ 1277471 h 2055451"/>
                <a:gd name="connsiteX8" fmla="*/ 3872753 w 4208930"/>
                <a:gd name="connsiteY8" fmla="*/ 847165 h 2055451"/>
                <a:gd name="connsiteX9" fmla="*/ 2058207 w 4208930"/>
                <a:gd name="connsiteY9" fmla="*/ 2030506 h 2055451"/>
                <a:gd name="connsiteX10" fmla="*/ 349624 w 4208930"/>
                <a:gd name="connsiteY10" fmla="*/ 887506 h 2055451"/>
                <a:gd name="connsiteX11" fmla="*/ 0 w 4208930"/>
                <a:gd name="connsiteY11" fmla="*/ 1358153 h 2055451"/>
                <a:gd name="connsiteX12" fmla="*/ 295835 w 4208930"/>
                <a:gd name="connsiteY12" fmla="*/ 53788 h 2055451"/>
                <a:gd name="connsiteX0" fmla="*/ 4208930 w 4208930"/>
                <a:gd name="connsiteY0" fmla="*/ 1223683 h 2001663"/>
                <a:gd name="connsiteX1" fmla="*/ 3872753 w 4208930"/>
                <a:gd name="connsiteY1" fmla="*/ 793377 h 2001663"/>
                <a:gd name="connsiteX2" fmla="*/ 2058207 w 4208930"/>
                <a:gd name="connsiteY2" fmla="*/ 1976718 h 2001663"/>
                <a:gd name="connsiteX3" fmla="*/ 349624 w 4208930"/>
                <a:gd name="connsiteY3" fmla="*/ 833718 h 2001663"/>
                <a:gd name="connsiteX4" fmla="*/ 0 w 4208930"/>
                <a:gd name="connsiteY4" fmla="*/ 1304365 h 2001663"/>
                <a:gd name="connsiteX5" fmla="*/ 295835 w 4208930"/>
                <a:gd name="connsiteY5" fmla="*/ 0 h 2001663"/>
                <a:gd name="connsiteX6" fmla="*/ 1492624 w 4208930"/>
                <a:gd name="connsiteY6" fmla="*/ 376518 h 2001663"/>
                <a:gd name="connsiteX7" fmla="*/ 1116106 w 4208930"/>
                <a:gd name="connsiteY7" fmla="*/ 416859 h 2001663"/>
                <a:gd name="connsiteX8" fmla="*/ 2123748 w 4208930"/>
                <a:gd name="connsiteY8" fmla="*/ 1447225 h 2001663"/>
                <a:gd name="connsiteX9" fmla="*/ 3039035 w 4208930"/>
                <a:gd name="connsiteY9" fmla="*/ 389965 h 2001663"/>
                <a:gd name="connsiteX10" fmla="*/ 2635624 w 4208930"/>
                <a:gd name="connsiteY10" fmla="*/ 363071 h 2001663"/>
                <a:gd name="connsiteX11" fmla="*/ 3991087 w 4208930"/>
                <a:gd name="connsiteY11" fmla="*/ 37652 h 2001663"/>
                <a:gd name="connsiteX0" fmla="*/ 4208930 w 4208930"/>
                <a:gd name="connsiteY0" fmla="*/ 1223683 h 2001663"/>
                <a:gd name="connsiteX1" fmla="*/ 3872753 w 4208930"/>
                <a:gd name="connsiteY1" fmla="*/ 793377 h 2001663"/>
                <a:gd name="connsiteX2" fmla="*/ 2058207 w 4208930"/>
                <a:gd name="connsiteY2" fmla="*/ 1976718 h 2001663"/>
                <a:gd name="connsiteX3" fmla="*/ 349624 w 4208930"/>
                <a:gd name="connsiteY3" fmla="*/ 833718 h 2001663"/>
                <a:gd name="connsiteX4" fmla="*/ 0 w 4208930"/>
                <a:gd name="connsiteY4" fmla="*/ 1304365 h 2001663"/>
                <a:gd name="connsiteX5" fmla="*/ 295835 w 4208930"/>
                <a:gd name="connsiteY5" fmla="*/ 0 h 2001663"/>
                <a:gd name="connsiteX6" fmla="*/ 1492624 w 4208930"/>
                <a:gd name="connsiteY6" fmla="*/ 376518 h 2001663"/>
                <a:gd name="connsiteX7" fmla="*/ 1116106 w 4208930"/>
                <a:gd name="connsiteY7" fmla="*/ 416859 h 2001663"/>
                <a:gd name="connsiteX8" fmla="*/ 2123748 w 4208930"/>
                <a:gd name="connsiteY8" fmla="*/ 1447225 h 2001663"/>
                <a:gd name="connsiteX9" fmla="*/ 2635624 w 4208930"/>
                <a:gd name="connsiteY9" fmla="*/ 363071 h 2001663"/>
                <a:gd name="connsiteX10" fmla="*/ 3991087 w 4208930"/>
                <a:gd name="connsiteY10" fmla="*/ 37652 h 2001663"/>
                <a:gd name="connsiteX0" fmla="*/ 4208930 w 4208930"/>
                <a:gd name="connsiteY0" fmla="*/ 1223683 h 2001663"/>
                <a:gd name="connsiteX1" fmla="*/ 3872753 w 4208930"/>
                <a:gd name="connsiteY1" fmla="*/ 793377 h 2001663"/>
                <a:gd name="connsiteX2" fmla="*/ 2058207 w 4208930"/>
                <a:gd name="connsiteY2" fmla="*/ 1976718 h 2001663"/>
                <a:gd name="connsiteX3" fmla="*/ 349624 w 4208930"/>
                <a:gd name="connsiteY3" fmla="*/ 833718 h 2001663"/>
                <a:gd name="connsiteX4" fmla="*/ 0 w 4208930"/>
                <a:gd name="connsiteY4" fmla="*/ 1304365 h 2001663"/>
                <a:gd name="connsiteX5" fmla="*/ 295835 w 4208930"/>
                <a:gd name="connsiteY5" fmla="*/ 0 h 2001663"/>
                <a:gd name="connsiteX6" fmla="*/ 1492624 w 4208930"/>
                <a:gd name="connsiteY6" fmla="*/ 376518 h 2001663"/>
                <a:gd name="connsiteX7" fmla="*/ 1116106 w 4208930"/>
                <a:gd name="connsiteY7" fmla="*/ 416859 h 2001663"/>
                <a:gd name="connsiteX8" fmla="*/ 2123748 w 4208930"/>
                <a:gd name="connsiteY8" fmla="*/ 1447225 h 2001663"/>
                <a:gd name="connsiteX9" fmla="*/ 3991087 w 4208930"/>
                <a:gd name="connsiteY9" fmla="*/ 37652 h 2001663"/>
                <a:gd name="connsiteX0" fmla="*/ 4208930 w 4208930"/>
                <a:gd name="connsiteY0" fmla="*/ 1223683 h 2001663"/>
                <a:gd name="connsiteX1" fmla="*/ 3872753 w 4208930"/>
                <a:gd name="connsiteY1" fmla="*/ 793377 h 2001663"/>
                <a:gd name="connsiteX2" fmla="*/ 2058207 w 4208930"/>
                <a:gd name="connsiteY2" fmla="*/ 1976718 h 2001663"/>
                <a:gd name="connsiteX3" fmla="*/ 349624 w 4208930"/>
                <a:gd name="connsiteY3" fmla="*/ 833718 h 2001663"/>
                <a:gd name="connsiteX4" fmla="*/ 0 w 4208930"/>
                <a:gd name="connsiteY4" fmla="*/ 1304365 h 2001663"/>
                <a:gd name="connsiteX5" fmla="*/ 295835 w 4208930"/>
                <a:gd name="connsiteY5" fmla="*/ 0 h 2001663"/>
                <a:gd name="connsiteX6" fmla="*/ 1492624 w 4208930"/>
                <a:gd name="connsiteY6" fmla="*/ 376518 h 2001663"/>
                <a:gd name="connsiteX7" fmla="*/ 1116106 w 4208930"/>
                <a:gd name="connsiteY7" fmla="*/ 416859 h 2001663"/>
                <a:gd name="connsiteX8" fmla="*/ 2123748 w 4208930"/>
                <a:gd name="connsiteY8" fmla="*/ 1447225 h 2001663"/>
                <a:gd name="connsiteX0" fmla="*/ 4208930 w 4208930"/>
                <a:gd name="connsiteY0" fmla="*/ 1223683 h 1976718"/>
                <a:gd name="connsiteX1" fmla="*/ 2058207 w 4208930"/>
                <a:gd name="connsiteY1" fmla="*/ 1976718 h 1976718"/>
                <a:gd name="connsiteX2" fmla="*/ 349624 w 4208930"/>
                <a:gd name="connsiteY2" fmla="*/ 833718 h 1976718"/>
                <a:gd name="connsiteX3" fmla="*/ 0 w 4208930"/>
                <a:gd name="connsiteY3" fmla="*/ 1304365 h 1976718"/>
                <a:gd name="connsiteX4" fmla="*/ 295835 w 4208930"/>
                <a:gd name="connsiteY4" fmla="*/ 0 h 1976718"/>
                <a:gd name="connsiteX5" fmla="*/ 1492624 w 4208930"/>
                <a:gd name="connsiteY5" fmla="*/ 376518 h 1976718"/>
                <a:gd name="connsiteX6" fmla="*/ 1116106 w 4208930"/>
                <a:gd name="connsiteY6" fmla="*/ 416859 h 1976718"/>
                <a:gd name="connsiteX7" fmla="*/ 2123748 w 4208930"/>
                <a:gd name="connsiteY7" fmla="*/ 1447225 h 1976718"/>
                <a:gd name="connsiteX0" fmla="*/ 2058207 w 2123748"/>
                <a:gd name="connsiteY0" fmla="*/ 1976718 h 1976718"/>
                <a:gd name="connsiteX1" fmla="*/ 349624 w 2123748"/>
                <a:gd name="connsiteY1" fmla="*/ 833718 h 1976718"/>
                <a:gd name="connsiteX2" fmla="*/ 0 w 2123748"/>
                <a:gd name="connsiteY2" fmla="*/ 1304365 h 1976718"/>
                <a:gd name="connsiteX3" fmla="*/ 295835 w 2123748"/>
                <a:gd name="connsiteY3" fmla="*/ 0 h 1976718"/>
                <a:gd name="connsiteX4" fmla="*/ 1492624 w 2123748"/>
                <a:gd name="connsiteY4" fmla="*/ 376518 h 1976718"/>
                <a:gd name="connsiteX5" fmla="*/ 1116106 w 2123748"/>
                <a:gd name="connsiteY5" fmla="*/ 416859 h 1976718"/>
                <a:gd name="connsiteX6" fmla="*/ 2123748 w 2123748"/>
                <a:gd name="connsiteY6" fmla="*/ 1447225 h 1976718"/>
                <a:gd name="connsiteX0" fmla="*/ 2058207 w 2123748"/>
                <a:gd name="connsiteY0" fmla="*/ 1976718 h 1976718"/>
                <a:gd name="connsiteX1" fmla="*/ 349624 w 2123748"/>
                <a:gd name="connsiteY1" fmla="*/ 833718 h 1976718"/>
                <a:gd name="connsiteX2" fmla="*/ 0 w 2123748"/>
                <a:gd name="connsiteY2" fmla="*/ 1304365 h 1976718"/>
                <a:gd name="connsiteX3" fmla="*/ 295835 w 2123748"/>
                <a:gd name="connsiteY3" fmla="*/ 0 h 1976718"/>
                <a:gd name="connsiteX4" fmla="*/ 1492624 w 2123748"/>
                <a:gd name="connsiteY4" fmla="*/ 376518 h 1976718"/>
                <a:gd name="connsiteX5" fmla="*/ 1116106 w 2123748"/>
                <a:gd name="connsiteY5" fmla="*/ 416859 h 1976718"/>
                <a:gd name="connsiteX6" fmla="*/ 2123748 w 2123748"/>
                <a:gd name="connsiteY6" fmla="*/ 1447225 h 1976718"/>
                <a:gd name="connsiteX0" fmla="*/ 2058207 w 2123748"/>
                <a:gd name="connsiteY0" fmla="*/ 1976718 h 1976718"/>
                <a:gd name="connsiteX1" fmla="*/ 299288 w 2123748"/>
                <a:gd name="connsiteY1" fmla="*/ 909844 h 1976718"/>
                <a:gd name="connsiteX2" fmla="*/ 0 w 2123748"/>
                <a:gd name="connsiteY2" fmla="*/ 1304365 h 1976718"/>
                <a:gd name="connsiteX3" fmla="*/ 295835 w 2123748"/>
                <a:gd name="connsiteY3" fmla="*/ 0 h 1976718"/>
                <a:gd name="connsiteX4" fmla="*/ 1492624 w 2123748"/>
                <a:gd name="connsiteY4" fmla="*/ 376518 h 1976718"/>
                <a:gd name="connsiteX5" fmla="*/ 1116106 w 2123748"/>
                <a:gd name="connsiteY5" fmla="*/ 416859 h 1976718"/>
                <a:gd name="connsiteX6" fmla="*/ 2123748 w 2123748"/>
                <a:gd name="connsiteY6" fmla="*/ 1447225 h 1976718"/>
                <a:gd name="connsiteX0" fmla="*/ 2058207 w 2123748"/>
                <a:gd name="connsiteY0" fmla="*/ 1976718 h 1976718"/>
                <a:gd name="connsiteX1" fmla="*/ 299288 w 2123748"/>
                <a:gd name="connsiteY1" fmla="*/ 909844 h 1976718"/>
                <a:gd name="connsiteX2" fmla="*/ 0 w 2123748"/>
                <a:gd name="connsiteY2" fmla="*/ 1304365 h 1976718"/>
                <a:gd name="connsiteX3" fmla="*/ 295835 w 2123748"/>
                <a:gd name="connsiteY3" fmla="*/ 0 h 1976718"/>
                <a:gd name="connsiteX4" fmla="*/ 1492624 w 2123748"/>
                <a:gd name="connsiteY4" fmla="*/ 376518 h 1976718"/>
                <a:gd name="connsiteX5" fmla="*/ 1054250 w 2123748"/>
                <a:gd name="connsiteY5" fmla="*/ 437118 h 1976718"/>
                <a:gd name="connsiteX6" fmla="*/ 2123748 w 2123748"/>
                <a:gd name="connsiteY6" fmla="*/ 1447225 h 1976718"/>
                <a:gd name="connsiteX0" fmla="*/ 2058207 w 2123748"/>
                <a:gd name="connsiteY0" fmla="*/ 1976718 h 1976718"/>
                <a:gd name="connsiteX1" fmla="*/ 299288 w 2123748"/>
                <a:gd name="connsiteY1" fmla="*/ 909844 h 1976718"/>
                <a:gd name="connsiteX2" fmla="*/ 0 w 2123748"/>
                <a:gd name="connsiteY2" fmla="*/ 1304365 h 1976718"/>
                <a:gd name="connsiteX3" fmla="*/ 295835 w 2123748"/>
                <a:gd name="connsiteY3" fmla="*/ 0 h 1976718"/>
                <a:gd name="connsiteX4" fmla="*/ 1492624 w 2123748"/>
                <a:gd name="connsiteY4" fmla="*/ 376518 h 1976718"/>
                <a:gd name="connsiteX5" fmla="*/ 1054250 w 2123748"/>
                <a:gd name="connsiteY5" fmla="*/ 437118 h 1976718"/>
                <a:gd name="connsiteX6" fmla="*/ 2123748 w 2123748"/>
                <a:gd name="connsiteY6" fmla="*/ 1875829 h 1976718"/>
                <a:gd name="connsiteX0" fmla="*/ 2058207 w 2123748"/>
                <a:gd name="connsiteY0" fmla="*/ 1976718 h 1976718"/>
                <a:gd name="connsiteX1" fmla="*/ 299288 w 2123748"/>
                <a:gd name="connsiteY1" fmla="*/ 909844 h 1976718"/>
                <a:gd name="connsiteX2" fmla="*/ 0 w 2123748"/>
                <a:gd name="connsiteY2" fmla="*/ 1304365 h 1976718"/>
                <a:gd name="connsiteX3" fmla="*/ 295835 w 2123748"/>
                <a:gd name="connsiteY3" fmla="*/ 0 h 1976718"/>
                <a:gd name="connsiteX4" fmla="*/ 1492624 w 2123748"/>
                <a:gd name="connsiteY4" fmla="*/ 376518 h 1976718"/>
                <a:gd name="connsiteX5" fmla="*/ 1054250 w 2123748"/>
                <a:gd name="connsiteY5" fmla="*/ 437118 h 1976718"/>
                <a:gd name="connsiteX6" fmla="*/ 2123748 w 2123748"/>
                <a:gd name="connsiteY6" fmla="*/ 1875829 h 1976718"/>
                <a:gd name="connsiteX0" fmla="*/ 2058207 w 2150381"/>
                <a:gd name="connsiteY0" fmla="*/ 1976718 h 1976718"/>
                <a:gd name="connsiteX1" fmla="*/ 299288 w 2150381"/>
                <a:gd name="connsiteY1" fmla="*/ 909844 h 1976718"/>
                <a:gd name="connsiteX2" fmla="*/ 0 w 2150381"/>
                <a:gd name="connsiteY2" fmla="*/ 1304365 h 1976718"/>
                <a:gd name="connsiteX3" fmla="*/ 295835 w 2150381"/>
                <a:gd name="connsiteY3" fmla="*/ 0 h 1976718"/>
                <a:gd name="connsiteX4" fmla="*/ 1492624 w 2150381"/>
                <a:gd name="connsiteY4" fmla="*/ 376518 h 1976718"/>
                <a:gd name="connsiteX5" fmla="*/ 1054250 w 2150381"/>
                <a:gd name="connsiteY5" fmla="*/ 437118 h 1976718"/>
                <a:gd name="connsiteX6" fmla="*/ 2150381 w 2150381"/>
                <a:gd name="connsiteY6" fmla="*/ 1763865 h 1976718"/>
                <a:gd name="connsiteX0" fmla="*/ 2074392 w 2150381"/>
                <a:gd name="connsiteY0" fmla="*/ 1858356 h 1858356"/>
                <a:gd name="connsiteX1" fmla="*/ 299288 w 2150381"/>
                <a:gd name="connsiteY1" fmla="*/ 909844 h 1858356"/>
                <a:gd name="connsiteX2" fmla="*/ 0 w 2150381"/>
                <a:gd name="connsiteY2" fmla="*/ 1304365 h 1858356"/>
                <a:gd name="connsiteX3" fmla="*/ 295835 w 2150381"/>
                <a:gd name="connsiteY3" fmla="*/ 0 h 1858356"/>
                <a:gd name="connsiteX4" fmla="*/ 1492624 w 2150381"/>
                <a:gd name="connsiteY4" fmla="*/ 376518 h 1858356"/>
                <a:gd name="connsiteX5" fmla="*/ 1054250 w 2150381"/>
                <a:gd name="connsiteY5" fmla="*/ 437118 h 1858356"/>
                <a:gd name="connsiteX6" fmla="*/ 2150381 w 2150381"/>
                <a:gd name="connsiteY6" fmla="*/ 1763865 h 1858356"/>
                <a:gd name="connsiteX0" fmla="*/ 2074392 w 2293225"/>
                <a:gd name="connsiteY0" fmla="*/ 1858356 h 1858356"/>
                <a:gd name="connsiteX1" fmla="*/ 299288 w 2293225"/>
                <a:gd name="connsiteY1" fmla="*/ 909844 h 1858356"/>
                <a:gd name="connsiteX2" fmla="*/ 0 w 2293225"/>
                <a:gd name="connsiteY2" fmla="*/ 1304365 h 1858356"/>
                <a:gd name="connsiteX3" fmla="*/ 295835 w 2293225"/>
                <a:gd name="connsiteY3" fmla="*/ 0 h 1858356"/>
                <a:gd name="connsiteX4" fmla="*/ 1492624 w 2293225"/>
                <a:gd name="connsiteY4" fmla="*/ 376518 h 1858356"/>
                <a:gd name="connsiteX5" fmla="*/ 1054250 w 2293225"/>
                <a:gd name="connsiteY5" fmla="*/ 437118 h 1858356"/>
                <a:gd name="connsiteX6" fmla="*/ 2293225 w 2293225"/>
                <a:gd name="connsiteY6" fmla="*/ 1549527 h 1858356"/>
                <a:gd name="connsiteX0" fmla="*/ 2274821 w 2293225"/>
                <a:gd name="connsiteY0" fmla="*/ 1671330 h 1671330"/>
                <a:gd name="connsiteX1" fmla="*/ 299288 w 2293225"/>
                <a:gd name="connsiteY1" fmla="*/ 909844 h 1671330"/>
                <a:gd name="connsiteX2" fmla="*/ 0 w 2293225"/>
                <a:gd name="connsiteY2" fmla="*/ 1304365 h 1671330"/>
                <a:gd name="connsiteX3" fmla="*/ 295835 w 2293225"/>
                <a:gd name="connsiteY3" fmla="*/ 0 h 1671330"/>
                <a:gd name="connsiteX4" fmla="*/ 1492624 w 2293225"/>
                <a:gd name="connsiteY4" fmla="*/ 376518 h 1671330"/>
                <a:gd name="connsiteX5" fmla="*/ 1054250 w 2293225"/>
                <a:gd name="connsiteY5" fmla="*/ 437118 h 1671330"/>
                <a:gd name="connsiteX6" fmla="*/ 2293225 w 2293225"/>
                <a:gd name="connsiteY6" fmla="*/ 1549527 h 1671330"/>
                <a:gd name="connsiteX0" fmla="*/ 2274821 w 2293225"/>
                <a:gd name="connsiteY0" fmla="*/ 1671330 h 1671330"/>
                <a:gd name="connsiteX1" fmla="*/ 299288 w 2293225"/>
                <a:gd name="connsiteY1" fmla="*/ 909844 h 1671330"/>
                <a:gd name="connsiteX2" fmla="*/ 0 w 2293225"/>
                <a:gd name="connsiteY2" fmla="*/ 1304365 h 1671330"/>
                <a:gd name="connsiteX3" fmla="*/ 295835 w 2293225"/>
                <a:gd name="connsiteY3" fmla="*/ 0 h 1671330"/>
                <a:gd name="connsiteX4" fmla="*/ 1492624 w 2293225"/>
                <a:gd name="connsiteY4" fmla="*/ 376518 h 1671330"/>
                <a:gd name="connsiteX5" fmla="*/ 1054250 w 2293225"/>
                <a:gd name="connsiteY5" fmla="*/ 437118 h 1671330"/>
                <a:gd name="connsiteX6" fmla="*/ 2293225 w 2293225"/>
                <a:gd name="connsiteY6" fmla="*/ 1549527 h 1671330"/>
                <a:gd name="connsiteX0" fmla="*/ 2274821 w 2293225"/>
                <a:gd name="connsiteY0" fmla="*/ 1671330 h 1671330"/>
                <a:gd name="connsiteX1" fmla="*/ 299288 w 2293225"/>
                <a:gd name="connsiteY1" fmla="*/ 909844 h 1671330"/>
                <a:gd name="connsiteX2" fmla="*/ 0 w 2293225"/>
                <a:gd name="connsiteY2" fmla="*/ 1304365 h 1671330"/>
                <a:gd name="connsiteX3" fmla="*/ 295835 w 2293225"/>
                <a:gd name="connsiteY3" fmla="*/ 0 h 1671330"/>
                <a:gd name="connsiteX4" fmla="*/ 1492624 w 2293225"/>
                <a:gd name="connsiteY4" fmla="*/ 376518 h 1671330"/>
                <a:gd name="connsiteX5" fmla="*/ 1054250 w 2293225"/>
                <a:gd name="connsiteY5" fmla="*/ 437118 h 1671330"/>
                <a:gd name="connsiteX6" fmla="*/ 2293225 w 2293225"/>
                <a:gd name="connsiteY6" fmla="*/ 1549527 h 1671330"/>
                <a:gd name="connsiteX0" fmla="*/ 2274821 w 2274820"/>
                <a:gd name="connsiteY0" fmla="*/ 1671330 h 1671330"/>
                <a:gd name="connsiteX1" fmla="*/ 299288 w 2274820"/>
                <a:gd name="connsiteY1" fmla="*/ 909844 h 1671330"/>
                <a:gd name="connsiteX2" fmla="*/ 0 w 2274820"/>
                <a:gd name="connsiteY2" fmla="*/ 1304365 h 1671330"/>
                <a:gd name="connsiteX3" fmla="*/ 295835 w 2274820"/>
                <a:gd name="connsiteY3" fmla="*/ 0 h 1671330"/>
                <a:gd name="connsiteX4" fmla="*/ 1492624 w 2274820"/>
                <a:gd name="connsiteY4" fmla="*/ 376518 h 1671330"/>
                <a:gd name="connsiteX5" fmla="*/ 1054250 w 2274820"/>
                <a:gd name="connsiteY5" fmla="*/ 437118 h 1671330"/>
                <a:gd name="connsiteX6" fmla="*/ 2096313 w 2274820"/>
                <a:gd name="connsiteY6" fmla="*/ 1353475 h 1671330"/>
                <a:gd name="connsiteX0" fmla="*/ 2274821 w 2274820"/>
                <a:gd name="connsiteY0" fmla="*/ 1671330 h 1832003"/>
                <a:gd name="connsiteX1" fmla="*/ 299288 w 2274820"/>
                <a:gd name="connsiteY1" fmla="*/ 909844 h 1832003"/>
                <a:gd name="connsiteX2" fmla="*/ 0 w 2274820"/>
                <a:gd name="connsiteY2" fmla="*/ 1304365 h 1832003"/>
                <a:gd name="connsiteX3" fmla="*/ 295835 w 2274820"/>
                <a:gd name="connsiteY3" fmla="*/ 0 h 1832003"/>
                <a:gd name="connsiteX4" fmla="*/ 1492624 w 2274820"/>
                <a:gd name="connsiteY4" fmla="*/ 376518 h 1832003"/>
                <a:gd name="connsiteX5" fmla="*/ 1054250 w 2274820"/>
                <a:gd name="connsiteY5" fmla="*/ 437118 h 1832003"/>
                <a:gd name="connsiteX6" fmla="*/ 2096313 w 2274820"/>
                <a:gd name="connsiteY6" fmla="*/ 1353475 h 1832003"/>
                <a:gd name="connsiteX0" fmla="*/ 2274821 w 2274820"/>
                <a:gd name="connsiteY0" fmla="*/ 1671330 h 1823753"/>
                <a:gd name="connsiteX1" fmla="*/ 299288 w 2274820"/>
                <a:gd name="connsiteY1" fmla="*/ 909844 h 1823753"/>
                <a:gd name="connsiteX2" fmla="*/ 0 w 2274820"/>
                <a:gd name="connsiteY2" fmla="*/ 1304365 h 1823753"/>
                <a:gd name="connsiteX3" fmla="*/ 295835 w 2274820"/>
                <a:gd name="connsiteY3" fmla="*/ 0 h 1823753"/>
                <a:gd name="connsiteX4" fmla="*/ 1492624 w 2274820"/>
                <a:gd name="connsiteY4" fmla="*/ 376518 h 1823753"/>
                <a:gd name="connsiteX5" fmla="*/ 1054250 w 2274820"/>
                <a:gd name="connsiteY5" fmla="*/ 437118 h 1823753"/>
                <a:gd name="connsiteX6" fmla="*/ 2096313 w 2274820"/>
                <a:gd name="connsiteY6" fmla="*/ 1353475 h 182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4820" h="1823753">
                  <a:moveTo>
                    <a:pt x="2274821" y="1671330"/>
                  </a:moveTo>
                  <a:cubicBezTo>
                    <a:pt x="1155510" y="1823753"/>
                    <a:pt x="781591" y="1421673"/>
                    <a:pt x="299288" y="909844"/>
                  </a:cubicBezTo>
                  <a:lnTo>
                    <a:pt x="0" y="1304365"/>
                  </a:lnTo>
                  <a:lnTo>
                    <a:pt x="295835" y="0"/>
                  </a:lnTo>
                  <a:lnTo>
                    <a:pt x="1492624" y="376518"/>
                  </a:lnTo>
                  <a:lnTo>
                    <a:pt x="1054250" y="437118"/>
                  </a:lnTo>
                  <a:cubicBezTo>
                    <a:pt x="1176636" y="887388"/>
                    <a:pt x="1587274" y="1394962"/>
                    <a:pt x="2096313" y="1353475"/>
                  </a:cubicBezTo>
                </a:path>
              </a:pathLst>
            </a:custGeom>
            <a:gradFill flip="none" rotWithShape="1">
              <a:gsLst>
                <a:gs pos="0">
                  <a:schemeClr val="bg1">
                    <a:lumMod val="95000"/>
                  </a:schemeClr>
                </a:gs>
                <a:gs pos="50000">
                  <a:schemeClr val="bg1">
                    <a:lumMod val="75000"/>
                  </a:schemeClr>
                </a:gs>
                <a:gs pos="100000">
                  <a:schemeClr val="bg1">
                    <a:lumMod val="85000"/>
                  </a:schemeClr>
                </a:gs>
              </a:gsLst>
              <a:lin ang="2700000" scaled="1"/>
              <a:tileRect/>
            </a:gradFill>
            <a:ln w="12700" cap="flat" cmpd="sng" algn="ctr">
              <a:noFill/>
              <a:prstDash val="solid"/>
            </a:ln>
            <a:effectLst/>
          </p:spPr>
          <p:txBody>
            <a:bodyPr rtlCol="0" anchor="ctr"/>
            <a:lstStyle/>
            <a:p>
              <a:pPr algn="ctr">
                <a:defRPr/>
              </a:pPr>
              <a:endParaRPr lang="ko-KR" altLang="en-US" sz="1463" kern="0" dirty="0">
                <a:solidFill>
                  <a:sysClr val="window" lastClr="FFFFFF"/>
                </a:solidFill>
                <a:latin typeface="맑은 고딕"/>
                <a:ea typeface="맑은 고딕"/>
              </a:endParaRPr>
            </a:p>
          </p:txBody>
        </p:sp>
        <p:sp>
          <p:nvSpPr>
            <p:cNvPr id="27" name="자유형 30"/>
            <p:cNvSpPr/>
            <p:nvPr/>
          </p:nvSpPr>
          <p:spPr>
            <a:xfrm rot="15180470">
              <a:off x="9647300" y="3247929"/>
              <a:ext cx="2114735" cy="763062"/>
            </a:xfrm>
            <a:custGeom>
              <a:avLst/>
              <a:gdLst>
                <a:gd name="connsiteX0" fmla="*/ 295835 w 4208930"/>
                <a:gd name="connsiteY0" fmla="*/ 53788 h 2030506"/>
                <a:gd name="connsiteX1" fmla="*/ 1492624 w 4208930"/>
                <a:gd name="connsiteY1" fmla="*/ 430306 h 2030506"/>
                <a:gd name="connsiteX2" fmla="*/ 1116106 w 4208930"/>
                <a:gd name="connsiteY2" fmla="*/ 470647 h 2030506"/>
                <a:gd name="connsiteX3" fmla="*/ 2299447 w 4208930"/>
                <a:gd name="connsiteY3" fmla="*/ 1196788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272553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299447 w 4208930"/>
                <a:gd name="connsiteY3" fmla="*/ 1196788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272553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272553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30506"/>
                <a:gd name="connsiteX1" fmla="*/ 1492624 w 4208930"/>
                <a:gd name="connsiteY1" fmla="*/ 430306 h 2030506"/>
                <a:gd name="connsiteX2" fmla="*/ 1116106 w 4208930"/>
                <a:gd name="connsiteY2" fmla="*/ 470647 h 2030506"/>
                <a:gd name="connsiteX3" fmla="*/ 2156539 w 4208930"/>
                <a:gd name="connsiteY3" fmla="*/ 1339640 h 2030506"/>
                <a:gd name="connsiteX4" fmla="*/ 3039035 w 4208930"/>
                <a:gd name="connsiteY4" fmla="*/ 443753 h 2030506"/>
                <a:gd name="connsiteX5" fmla="*/ 2635624 w 4208930"/>
                <a:gd name="connsiteY5" fmla="*/ 416859 h 2030506"/>
                <a:gd name="connsiteX6" fmla="*/ 3899647 w 4208930"/>
                <a:gd name="connsiteY6" fmla="*/ 0 h 2030506"/>
                <a:gd name="connsiteX7" fmla="*/ 4208930 w 4208930"/>
                <a:gd name="connsiteY7" fmla="*/ 1277471 h 2030506"/>
                <a:gd name="connsiteX8" fmla="*/ 3872753 w 4208930"/>
                <a:gd name="connsiteY8" fmla="*/ 847165 h 2030506"/>
                <a:gd name="connsiteX9" fmla="*/ 2058207 w 4208930"/>
                <a:gd name="connsiteY9" fmla="*/ 2030506 h 2030506"/>
                <a:gd name="connsiteX10" fmla="*/ 349624 w 4208930"/>
                <a:gd name="connsiteY10" fmla="*/ 887506 h 2030506"/>
                <a:gd name="connsiteX11" fmla="*/ 0 w 4208930"/>
                <a:gd name="connsiteY11" fmla="*/ 1358153 h 2030506"/>
                <a:gd name="connsiteX12" fmla="*/ 295835 w 4208930"/>
                <a:gd name="connsiteY12" fmla="*/ 53788 h 2030506"/>
                <a:gd name="connsiteX0" fmla="*/ 295835 w 4208930"/>
                <a:gd name="connsiteY0" fmla="*/ 53788 h 2055451"/>
                <a:gd name="connsiteX1" fmla="*/ 1492624 w 4208930"/>
                <a:gd name="connsiteY1" fmla="*/ 430306 h 2055451"/>
                <a:gd name="connsiteX2" fmla="*/ 1116106 w 4208930"/>
                <a:gd name="connsiteY2" fmla="*/ 470647 h 2055451"/>
                <a:gd name="connsiteX3" fmla="*/ 2156539 w 4208930"/>
                <a:gd name="connsiteY3" fmla="*/ 1339640 h 2055451"/>
                <a:gd name="connsiteX4" fmla="*/ 3039035 w 4208930"/>
                <a:gd name="connsiteY4" fmla="*/ 443753 h 2055451"/>
                <a:gd name="connsiteX5" fmla="*/ 2635624 w 4208930"/>
                <a:gd name="connsiteY5" fmla="*/ 416859 h 2055451"/>
                <a:gd name="connsiteX6" fmla="*/ 3899647 w 4208930"/>
                <a:gd name="connsiteY6" fmla="*/ 0 h 2055451"/>
                <a:gd name="connsiteX7" fmla="*/ 4208930 w 4208930"/>
                <a:gd name="connsiteY7" fmla="*/ 1277471 h 2055451"/>
                <a:gd name="connsiteX8" fmla="*/ 3872753 w 4208930"/>
                <a:gd name="connsiteY8" fmla="*/ 847165 h 2055451"/>
                <a:gd name="connsiteX9" fmla="*/ 2058207 w 4208930"/>
                <a:gd name="connsiteY9" fmla="*/ 2030506 h 2055451"/>
                <a:gd name="connsiteX10" fmla="*/ 349624 w 4208930"/>
                <a:gd name="connsiteY10" fmla="*/ 887506 h 2055451"/>
                <a:gd name="connsiteX11" fmla="*/ 0 w 4208930"/>
                <a:gd name="connsiteY11" fmla="*/ 1358153 h 2055451"/>
                <a:gd name="connsiteX12" fmla="*/ 295835 w 4208930"/>
                <a:gd name="connsiteY12" fmla="*/ 53788 h 2055451"/>
                <a:gd name="connsiteX0" fmla="*/ 295835 w 4208930"/>
                <a:gd name="connsiteY0" fmla="*/ 53788 h 2055451"/>
                <a:gd name="connsiteX1" fmla="*/ 1492624 w 4208930"/>
                <a:gd name="connsiteY1" fmla="*/ 430306 h 2055451"/>
                <a:gd name="connsiteX2" fmla="*/ 1116106 w 4208930"/>
                <a:gd name="connsiteY2" fmla="*/ 470647 h 2055451"/>
                <a:gd name="connsiteX3" fmla="*/ 2123748 w 4208930"/>
                <a:gd name="connsiteY3" fmla="*/ 1501013 h 2055451"/>
                <a:gd name="connsiteX4" fmla="*/ 3039035 w 4208930"/>
                <a:gd name="connsiteY4" fmla="*/ 443753 h 2055451"/>
                <a:gd name="connsiteX5" fmla="*/ 2635624 w 4208930"/>
                <a:gd name="connsiteY5" fmla="*/ 416859 h 2055451"/>
                <a:gd name="connsiteX6" fmla="*/ 3899647 w 4208930"/>
                <a:gd name="connsiteY6" fmla="*/ 0 h 2055451"/>
                <a:gd name="connsiteX7" fmla="*/ 4208930 w 4208930"/>
                <a:gd name="connsiteY7" fmla="*/ 1277471 h 2055451"/>
                <a:gd name="connsiteX8" fmla="*/ 3872753 w 4208930"/>
                <a:gd name="connsiteY8" fmla="*/ 847165 h 2055451"/>
                <a:gd name="connsiteX9" fmla="*/ 2058207 w 4208930"/>
                <a:gd name="connsiteY9" fmla="*/ 2030506 h 2055451"/>
                <a:gd name="connsiteX10" fmla="*/ 349624 w 4208930"/>
                <a:gd name="connsiteY10" fmla="*/ 887506 h 2055451"/>
                <a:gd name="connsiteX11" fmla="*/ 0 w 4208930"/>
                <a:gd name="connsiteY11" fmla="*/ 1358153 h 2055451"/>
                <a:gd name="connsiteX12" fmla="*/ 295835 w 4208930"/>
                <a:gd name="connsiteY12" fmla="*/ 53788 h 2055451"/>
                <a:gd name="connsiteX0" fmla="*/ 295835 w 4208930"/>
                <a:gd name="connsiteY0" fmla="*/ 53788 h 2055451"/>
                <a:gd name="connsiteX1" fmla="*/ 1492624 w 4208930"/>
                <a:gd name="connsiteY1" fmla="*/ 430306 h 2055451"/>
                <a:gd name="connsiteX2" fmla="*/ 1116106 w 4208930"/>
                <a:gd name="connsiteY2" fmla="*/ 470647 h 2055451"/>
                <a:gd name="connsiteX3" fmla="*/ 2123748 w 4208930"/>
                <a:gd name="connsiteY3" fmla="*/ 1501013 h 2055451"/>
                <a:gd name="connsiteX4" fmla="*/ 3039035 w 4208930"/>
                <a:gd name="connsiteY4" fmla="*/ 443753 h 2055451"/>
                <a:gd name="connsiteX5" fmla="*/ 2635624 w 4208930"/>
                <a:gd name="connsiteY5" fmla="*/ 416859 h 2055451"/>
                <a:gd name="connsiteX6" fmla="*/ 3899647 w 4208930"/>
                <a:gd name="connsiteY6" fmla="*/ 0 h 2055451"/>
                <a:gd name="connsiteX7" fmla="*/ 4208930 w 4208930"/>
                <a:gd name="connsiteY7" fmla="*/ 1277471 h 2055451"/>
                <a:gd name="connsiteX8" fmla="*/ 3872753 w 4208930"/>
                <a:gd name="connsiteY8" fmla="*/ 847165 h 2055451"/>
                <a:gd name="connsiteX9" fmla="*/ 2058207 w 4208930"/>
                <a:gd name="connsiteY9" fmla="*/ 2030506 h 2055451"/>
                <a:gd name="connsiteX10" fmla="*/ 349624 w 4208930"/>
                <a:gd name="connsiteY10" fmla="*/ 887506 h 2055451"/>
                <a:gd name="connsiteX11" fmla="*/ 0 w 4208930"/>
                <a:gd name="connsiteY11" fmla="*/ 1358153 h 2055451"/>
                <a:gd name="connsiteX12" fmla="*/ 295835 w 4208930"/>
                <a:gd name="connsiteY12" fmla="*/ 53788 h 2055451"/>
                <a:gd name="connsiteX0" fmla="*/ 295835 w 4208930"/>
                <a:gd name="connsiteY0" fmla="*/ 53788 h 2055451"/>
                <a:gd name="connsiteX1" fmla="*/ 1492624 w 4208930"/>
                <a:gd name="connsiteY1" fmla="*/ 430306 h 2055451"/>
                <a:gd name="connsiteX2" fmla="*/ 1116106 w 4208930"/>
                <a:gd name="connsiteY2" fmla="*/ 470647 h 2055451"/>
                <a:gd name="connsiteX3" fmla="*/ 2123748 w 4208930"/>
                <a:gd name="connsiteY3" fmla="*/ 1501013 h 2055451"/>
                <a:gd name="connsiteX4" fmla="*/ 3039035 w 4208930"/>
                <a:gd name="connsiteY4" fmla="*/ 443753 h 2055451"/>
                <a:gd name="connsiteX5" fmla="*/ 2635624 w 4208930"/>
                <a:gd name="connsiteY5" fmla="*/ 416859 h 2055451"/>
                <a:gd name="connsiteX6" fmla="*/ 3899647 w 4208930"/>
                <a:gd name="connsiteY6" fmla="*/ 0 h 2055451"/>
                <a:gd name="connsiteX7" fmla="*/ 4208930 w 4208930"/>
                <a:gd name="connsiteY7" fmla="*/ 1277471 h 2055451"/>
                <a:gd name="connsiteX8" fmla="*/ 3872753 w 4208930"/>
                <a:gd name="connsiteY8" fmla="*/ 847165 h 2055451"/>
                <a:gd name="connsiteX9" fmla="*/ 2058207 w 4208930"/>
                <a:gd name="connsiteY9" fmla="*/ 2030506 h 2055451"/>
                <a:gd name="connsiteX10" fmla="*/ 349624 w 4208930"/>
                <a:gd name="connsiteY10" fmla="*/ 887506 h 2055451"/>
                <a:gd name="connsiteX11" fmla="*/ 0 w 4208930"/>
                <a:gd name="connsiteY11" fmla="*/ 1358153 h 2055451"/>
                <a:gd name="connsiteX12" fmla="*/ 295835 w 4208930"/>
                <a:gd name="connsiteY12" fmla="*/ 53788 h 2055451"/>
                <a:gd name="connsiteX0" fmla="*/ 4208930 w 4208930"/>
                <a:gd name="connsiteY0" fmla="*/ 1223683 h 2001663"/>
                <a:gd name="connsiteX1" fmla="*/ 3872753 w 4208930"/>
                <a:gd name="connsiteY1" fmla="*/ 793377 h 2001663"/>
                <a:gd name="connsiteX2" fmla="*/ 2058207 w 4208930"/>
                <a:gd name="connsiteY2" fmla="*/ 1976718 h 2001663"/>
                <a:gd name="connsiteX3" fmla="*/ 349624 w 4208930"/>
                <a:gd name="connsiteY3" fmla="*/ 833718 h 2001663"/>
                <a:gd name="connsiteX4" fmla="*/ 0 w 4208930"/>
                <a:gd name="connsiteY4" fmla="*/ 1304365 h 2001663"/>
                <a:gd name="connsiteX5" fmla="*/ 295835 w 4208930"/>
                <a:gd name="connsiteY5" fmla="*/ 0 h 2001663"/>
                <a:gd name="connsiteX6" fmla="*/ 1492624 w 4208930"/>
                <a:gd name="connsiteY6" fmla="*/ 376518 h 2001663"/>
                <a:gd name="connsiteX7" fmla="*/ 1116106 w 4208930"/>
                <a:gd name="connsiteY7" fmla="*/ 416859 h 2001663"/>
                <a:gd name="connsiteX8" fmla="*/ 2123748 w 4208930"/>
                <a:gd name="connsiteY8" fmla="*/ 1447225 h 2001663"/>
                <a:gd name="connsiteX9" fmla="*/ 3039035 w 4208930"/>
                <a:gd name="connsiteY9" fmla="*/ 389965 h 2001663"/>
                <a:gd name="connsiteX10" fmla="*/ 2635624 w 4208930"/>
                <a:gd name="connsiteY10" fmla="*/ 363071 h 2001663"/>
                <a:gd name="connsiteX11" fmla="*/ 3991087 w 4208930"/>
                <a:gd name="connsiteY11" fmla="*/ 37652 h 2001663"/>
                <a:gd name="connsiteX0" fmla="*/ 4208930 w 4208930"/>
                <a:gd name="connsiteY0" fmla="*/ 1223683 h 2001663"/>
                <a:gd name="connsiteX1" fmla="*/ 3872753 w 4208930"/>
                <a:gd name="connsiteY1" fmla="*/ 793377 h 2001663"/>
                <a:gd name="connsiteX2" fmla="*/ 2058207 w 4208930"/>
                <a:gd name="connsiteY2" fmla="*/ 1976718 h 2001663"/>
                <a:gd name="connsiteX3" fmla="*/ 349624 w 4208930"/>
                <a:gd name="connsiteY3" fmla="*/ 833718 h 2001663"/>
                <a:gd name="connsiteX4" fmla="*/ 0 w 4208930"/>
                <a:gd name="connsiteY4" fmla="*/ 1304365 h 2001663"/>
                <a:gd name="connsiteX5" fmla="*/ 295835 w 4208930"/>
                <a:gd name="connsiteY5" fmla="*/ 0 h 2001663"/>
                <a:gd name="connsiteX6" fmla="*/ 1492624 w 4208930"/>
                <a:gd name="connsiteY6" fmla="*/ 376518 h 2001663"/>
                <a:gd name="connsiteX7" fmla="*/ 1116106 w 4208930"/>
                <a:gd name="connsiteY7" fmla="*/ 416859 h 2001663"/>
                <a:gd name="connsiteX8" fmla="*/ 2123748 w 4208930"/>
                <a:gd name="connsiteY8" fmla="*/ 1447225 h 2001663"/>
                <a:gd name="connsiteX9" fmla="*/ 2635624 w 4208930"/>
                <a:gd name="connsiteY9" fmla="*/ 363071 h 2001663"/>
                <a:gd name="connsiteX10" fmla="*/ 3991087 w 4208930"/>
                <a:gd name="connsiteY10" fmla="*/ 37652 h 2001663"/>
                <a:gd name="connsiteX0" fmla="*/ 4208930 w 4208930"/>
                <a:gd name="connsiteY0" fmla="*/ 1223683 h 2001663"/>
                <a:gd name="connsiteX1" fmla="*/ 3872753 w 4208930"/>
                <a:gd name="connsiteY1" fmla="*/ 793377 h 2001663"/>
                <a:gd name="connsiteX2" fmla="*/ 2058207 w 4208930"/>
                <a:gd name="connsiteY2" fmla="*/ 1976718 h 2001663"/>
                <a:gd name="connsiteX3" fmla="*/ 349624 w 4208930"/>
                <a:gd name="connsiteY3" fmla="*/ 833718 h 2001663"/>
                <a:gd name="connsiteX4" fmla="*/ 0 w 4208930"/>
                <a:gd name="connsiteY4" fmla="*/ 1304365 h 2001663"/>
                <a:gd name="connsiteX5" fmla="*/ 295835 w 4208930"/>
                <a:gd name="connsiteY5" fmla="*/ 0 h 2001663"/>
                <a:gd name="connsiteX6" fmla="*/ 1492624 w 4208930"/>
                <a:gd name="connsiteY6" fmla="*/ 376518 h 2001663"/>
                <a:gd name="connsiteX7" fmla="*/ 1116106 w 4208930"/>
                <a:gd name="connsiteY7" fmla="*/ 416859 h 2001663"/>
                <a:gd name="connsiteX8" fmla="*/ 2123748 w 4208930"/>
                <a:gd name="connsiteY8" fmla="*/ 1447225 h 2001663"/>
                <a:gd name="connsiteX9" fmla="*/ 3991087 w 4208930"/>
                <a:gd name="connsiteY9" fmla="*/ 37652 h 2001663"/>
                <a:gd name="connsiteX0" fmla="*/ 4208930 w 4208930"/>
                <a:gd name="connsiteY0" fmla="*/ 1223683 h 2001663"/>
                <a:gd name="connsiteX1" fmla="*/ 3872753 w 4208930"/>
                <a:gd name="connsiteY1" fmla="*/ 793377 h 2001663"/>
                <a:gd name="connsiteX2" fmla="*/ 2058207 w 4208930"/>
                <a:gd name="connsiteY2" fmla="*/ 1976718 h 2001663"/>
                <a:gd name="connsiteX3" fmla="*/ 349624 w 4208930"/>
                <a:gd name="connsiteY3" fmla="*/ 833718 h 2001663"/>
                <a:gd name="connsiteX4" fmla="*/ 0 w 4208930"/>
                <a:gd name="connsiteY4" fmla="*/ 1304365 h 2001663"/>
                <a:gd name="connsiteX5" fmla="*/ 295835 w 4208930"/>
                <a:gd name="connsiteY5" fmla="*/ 0 h 2001663"/>
                <a:gd name="connsiteX6" fmla="*/ 1492624 w 4208930"/>
                <a:gd name="connsiteY6" fmla="*/ 376518 h 2001663"/>
                <a:gd name="connsiteX7" fmla="*/ 1116106 w 4208930"/>
                <a:gd name="connsiteY7" fmla="*/ 416859 h 2001663"/>
                <a:gd name="connsiteX8" fmla="*/ 2123748 w 4208930"/>
                <a:gd name="connsiteY8" fmla="*/ 1447225 h 2001663"/>
                <a:gd name="connsiteX0" fmla="*/ 4208930 w 4208930"/>
                <a:gd name="connsiteY0" fmla="*/ 1223683 h 1976718"/>
                <a:gd name="connsiteX1" fmla="*/ 2058207 w 4208930"/>
                <a:gd name="connsiteY1" fmla="*/ 1976718 h 1976718"/>
                <a:gd name="connsiteX2" fmla="*/ 349624 w 4208930"/>
                <a:gd name="connsiteY2" fmla="*/ 833718 h 1976718"/>
                <a:gd name="connsiteX3" fmla="*/ 0 w 4208930"/>
                <a:gd name="connsiteY3" fmla="*/ 1304365 h 1976718"/>
                <a:gd name="connsiteX4" fmla="*/ 295835 w 4208930"/>
                <a:gd name="connsiteY4" fmla="*/ 0 h 1976718"/>
                <a:gd name="connsiteX5" fmla="*/ 1492624 w 4208930"/>
                <a:gd name="connsiteY5" fmla="*/ 376518 h 1976718"/>
                <a:gd name="connsiteX6" fmla="*/ 1116106 w 4208930"/>
                <a:gd name="connsiteY6" fmla="*/ 416859 h 1976718"/>
                <a:gd name="connsiteX7" fmla="*/ 2123748 w 4208930"/>
                <a:gd name="connsiteY7" fmla="*/ 1447225 h 1976718"/>
                <a:gd name="connsiteX0" fmla="*/ 2058207 w 2123748"/>
                <a:gd name="connsiteY0" fmla="*/ 1976718 h 1976718"/>
                <a:gd name="connsiteX1" fmla="*/ 349624 w 2123748"/>
                <a:gd name="connsiteY1" fmla="*/ 833718 h 1976718"/>
                <a:gd name="connsiteX2" fmla="*/ 0 w 2123748"/>
                <a:gd name="connsiteY2" fmla="*/ 1304365 h 1976718"/>
                <a:gd name="connsiteX3" fmla="*/ 295835 w 2123748"/>
                <a:gd name="connsiteY3" fmla="*/ 0 h 1976718"/>
                <a:gd name="connsiteX4" fmla="*/ 1492624 w 2123748"/>
                <a:gd name="connsiteY4" fmla="*/ 376518 h 1976718"/>
                <a:gd name="connsiteX5" fmla="*/ 1116106 w 2123748"/>
                <a:gd name="connsiteY5" fmla="*/ 416859 h 1976718"/>
                <a:gd name="connsiteX6" fmla="*/ 2123748 w 2123748"/>
                <a:gd name="connsiteY6" fmla="*/ 1447225 h 1976718"/>
                <a:gd name="connsiteX0" fmla="*/ 2058207 w 2123748"/>
                <a:gd name="connsiteY0" fmla="*/ 1976718 h 1976718"/>
                <a:gd name="connsiteX1" fmla="*/ 349624 w 2123748"/>
                <a:gd name="connsiteY1" fmla="*/ 833718 h 1976718"/>
                <a:gd name="connsiteX2" fmla="*/ 0 w 2123748"/>
                <a:gd name="connsiteY2" fmla="*/ 1304365 h 1976718"/>
                <a:gd name="connsiteX3" fmla="*/ 295835 w 2123748"/>
                <a:gd name="connsiteY3" fmla="*/ 0 h 1976718"/>
                <a:gd name="connsiteX4" fmla="*/ 1492624 w 2123748"/>
                <a:gd name="connsiteY4" fmla="*/ 376518 h 1976718"/>
                <a:gd name="connsiteX5" fmla="*/ 1116106 w 2123748"/>
                <a:gd name="connsiteY5" fmla="*/ 416859 h 1976718"/>
                <a:gd name="connsiteX6" fmla="*/ 2123748 w 2123748"/>
                <a:gd name="connsiteY6" fmla="*/ 1447225 h 1976718"/>
                <a:gd name="connsiteX0" fmla="*/ 2058207 w 2123748"/>
                <a:gd name="connsiteY0" fmla="*/ 1976718 h 1976718"/>
                <a:gd name="connsiteX1" fmla="*/ 299288 w 2123748"/>
                <a:gd name="connsiteY1" fmla="*/ 909844 h 1976718"/>
                <a:gd name="connsiteX2" fmla="*/ 0 w 2123748"/>
                <a:gd name="connsiteY2" fmla="*/ 1304365 h 1976718"/>
                <a:gd name="connsiteX3" fmla="*/ 295835 w 2123748"/>
                <a:gd name="connsiteY3" fmla="*/ 0 h 1976718"/>
                <a:gd name="connsiteX4" fmla="*/ 1492624 w 2123748"/>
                <a:gd name="connsiteY4" fmla="*/ 376518 h 1976718"/>
                <a:gd name="connsiteX5" fmla="*/ 1116106 w 2123748"/>
                <a:gd name="connsiteY5" fmla="*/ 416859 h 1976718"/>
                <a:gd name="connsiteX6" fmla="*/ 2123748 w 2123748"/>
                <a:gd name="connsiteY6" fmla="*/ 1447225 h 1976718"/>
                <a:gd name="connsiteX0" fmla="*/ 2058207 w 2123748"/>
                <a:gd name="connsiteY0" fmla="*/ 1976718 h 1976718"/>
                <a:gd name="connsiteX1" fmla="*/ 299288 w 2123748"/>
                <a:gd name="connsiteY1" fmla="*/ 909844 h 1976718"/>
                <a:gd name="connsiteX2" fmla="*/ 0 w 2123748"/>
                <a:gd name="connsiteY2" fmla="*/ 1304365 h 1976718"/>
                <a:gd name="connsiteX3" fmla="*/ 295835 w 2123748"/>
                <a:gd name="connsiteY3" fmla="*/ 0 h 1976718"/>
                <a:gd name="connsiteX4" fmla="*/ 1492624 w 2123748"/>
                <a:gd name="connsiteY4" fmla="*/ 376518 h 1976718"/>
                <a:gd name="connsiteX5" fmla="*/ 1054250 w 2123748"/>
                <a:gd name="connsiteY5" fmla="*/ 437118 h 1976718"/>
                <a:gd name="connsiteX6" fmla="*/ 2123748 w 2123748"/>
                <a:gd name="connsiteY6" fmla="*/ 1447225 h 1976718"/>
                <a:gd name="connsiteX0" fmla="*/ 2058207 w 2123748"/>
                <a:gd name="connsiteY0" fmla="*/ 1976718 h 1976718"/>
                <a:gd name="connsiteX1" fmla="*/ 299288 w 2123748"/>
                <a:gd name="connsiteY1" fmla="*/ 909844 h 1976718"/>
                <a:gd name="connsiteX2" fmla="*/ 0 w 2123748"/>
                <a:gd name="connsiteY2" fmla="*/ 1304365 h 1976718"/>
                <a:gd name="connsiteX3" fmla="*/ 295835 w 2123748"/>
                <a:gd name="connsiteY3" fmla="*/ 0 h 1976718"/>
                <a:gd name="connsiteX4" fmla="*/ 1492624 w 2123748"/>
                <a:gd name="connsiteY4" fmla="*/ 376518 h 1976718"/>
                <a:gd name="connsiteX5" fmla="*/ 1054250 w 2123748"/>
                <a:gd name="connsiteY5" fmla="*/ 437118 h 1976718"/>
                <a:gd name="connsiteX6" fmla="*/ 2123748 w 2123748"/>
                <a:gd name="connsiteY6" fmla="*/ 1875829 h 1976718"/>
                <a:gd name="connsiteX0" fmla="*/ 2058207 w 2123748"/>
                <a:gd name="connsiteY0" fmla="*/ 1976718 h 1976718"/>
                <a:gd name="connsiteX1" fmla="*/ 299288 w 2123748"/>
                <a:gd name="connsiteY1" fmla="*/ 909844 h 1976718"/>
                <a:gd name="connsiteX2" fmla="*/ 0 w 2123748"/>
                <a:gd name="connsiteY2" fmla="*/ 1304365 h 1976718"/>
                <a:gd name="connsiteX3" fmla="*/ 295835 w 2123748"/>
                <a:gd name="connsiteY3" fmla="*/ 0 h 1976718"/>
                <a:gd name="connsiteX4" fmla="*/ 1492624 w 2123748"/>
                <a:gd name="connsiteY4" fmla="*/ 376518 h 1976718"/>
                <a:gd name="connsiteX5" fmla="*/ 1054250 w 2123748"/>
                <a:gd name="connsiteY5" fmla="*/ 437118 h 1976718"/>
                <a:gd name="connsiteX6" fmla="*/ 2123748 w 2123748"/>
                <a:gd name="connsiteY6" fmla="*/ 1875829 h 1976718"/>
                <a:gd name="connsiteX0" fmla="*/ 2058207 w 2150381"/>
                <a:gd name="connsiteY0" fmla="*/ 1976718 h 1976718"/>
                <a:gd name="connsiteX1" fmla="*/ 299288 w 2150381"/>
                <a:gd name="connsiteY1" fmla="*/ 909844 h 1976718"/>
                <a:gd name="connsiteX2" fmla="*/ 0 w 2150381"/>
                <a:gd name="connsiteY2" fmla="*/ 1304365 h 1976718"/>
                <a:gd name="connsiteX3" fmla="*/ 295835 w 2150381"/>
                <a:gd name="connsiteY3" fmla="*/ 0 h 1976718"/>
                <a:gd name="connsiteX4" fmla="*/ 1492624 w 2150381"/>
                <a:gd name="connsiteY4" fmla="*/ 376518 h 1976718"/>
                <a:gd name="connsiteX5" fmla="*/ 1054250 w 2150381"/>
                <a:gd name="connsiteY5" fmla="*/ 437118 h 1976718"/>
                <a:gd name="connsiteX6" fmla="*/ 2150381 w 2150381"/>
                <a:gd name="connsiteY6" fmla="*/ 1763865 h 1976718"/>
                <a:gd name="connsiteX0" fmla="*/ 2074392 w 2150381"/>
                <a:gd name="connsiteY0" fmla="*/ 1858356 h 1858356"/>
                <a:gd name="connsiteX1" fmla="*/ 299288 w 2150381"/>
                <a:gd name="connsiteY1" fmla="*/ 909844 h 1858356"/>
                <a:gd name="connsiteX2" fmla="*/ 0 w 2150381"/>
                <a:gd name="connsiteY2" fmla="*/ 1304365 h 1858356"/>
                <a:gd name="connsiteX3" fmla="*/ 295835 w 2150381"/>
                <a:gd name="connsiteY3" fmla="*/ 0 h 1858356"/>
                <a:gd name="connsiteX4" fmla="*/ 1492624 w 2150381"/>
                <a:gd name="connsiteY4" fmla="*/ 376518 h 1858356"/>
                <a:gd name="connsiteX5" fmla="*/ 1054250 w 2150381"/>
                <a:gd name="connsiteY5" fmla="*/ 437118 h 1858356"/>
                <a:gd name="connsiteX6" fmla="*/ 2150381 w 2150381"/>
                <a:gd name="connsiteY6" fmla="*/ 1763865 h 1858356"/>
                <a:gd name="connsiteX0" fmla="*/ 2074392 w 2293225"/>
                <a:gd name="connsiteY0" fmla="*/ 1858356 h 1858356"/>
                <a:gd name="connsiteX1" fmla="*/ 299288 w 2293225"/>
                <a:gd name="connsiteY1" fmla="*/ 909844 h 1858356"/>
                <a:gd name="connsiteX2" fmla="*/ 0 w 2293225"/>
                <a:gd name="connsiteY2" fmla="*/ 1304365 h 1858356"/>
                <a:gd name="connsiteX3" fmla="*/ 295835 w 2293225"/>
                <a:gd name="connsiteY3" fmla="*/ 0 h 1858356"/>
                <a:gd name="connsiteX4" fmla="*/ 1492624 w 2293225"/>
                <a:gd name="connsiteY4" fmla="*/ 376518 h 1858356"/>
                <a:gd name="connsiteX5" fmla="*/ 1054250 w 2293225"/>
                <a:gd name="connsiteY5" fmla="*/ 437118 h 1858356"/>
                <a:gd name="connsiteX6" fmla="*/ 2293225 w 2293225"/>
                <a:gd name="connsiteY6" fmla="*/ 1549527 h 1858356"/>
                <a:gd name="connsiteX0" fmla="*/ 2274821 w 2293225"/>
                <a:gd name="connsiteY0" fmla="*/ 1671330 h 1671330"/>
                <a:gd name="connsiteX1" fmla="*/ 299288 w 2293225"/>
                <a:gd name="connsiteY1" fmla="*/ 909844 h 1671330"/>
                <a:gd name="connsiteX2" fmla="*/ 0 w 2293225"/>
                <a:gd name="connsiteY2" fmla="*/ 1304365 h 1671330"/>
                <a:gd name="connsiteX3" fmla="*/ 295835 w 2293225"/>
                <a:gd name="connsiteY3" fmla="*/ 0 h 1671330"/>
                <a:gd name="connsiteX4" fmla="*/ 1492624 w 2293225"/>
                <a:gd name="connsiteY4" fmla="*/ 376518 h 1671330"/>
                <a:gd name="connsiteX5" fmla="*/ 1054250 w 2293225"/>
                <a:gd name="connsiteY5" fmla="*/ 437118 h 1671330"/>
                <a:gd name="connsiteX6" fmla="*/ 2293225 w 2293225"/>
                <a:gd name="connsiteY6" fmla="*/ 1549527 h 1671330"/>
                <a:gd name="connsiteX0" fmla="*/ 2274821 w 2293225"/>
                <a:gd name="connsiteY0" fmla="*/ 1671330 h 1671330"/>
                <a:gd name="connsiteX1" fmla="*/ 299288 w 2293225"/>
                <a:gd name="connsiteY1" fmla="*/ 909844 h 1671330"/>
                <a:gd name="connsiteX2" fmla="*/ 0 w 2293225"/>
                <a:gd name="connsiteY2" fmla="*/ 1304365 h 1671330"/>
                <a:gd name="connsiteX3" fmla="*/ 295835 w 2293225"/>
                <a:gd name="connsiteY3" fmla="*/ 0 h 1671330"/>
                <a:gd name="connsiteX4" fmla="*/ 1492624 w 2293225"/>
                <a:gd name="connsiteY4" fmla="*/ 376518 h 1671330"/>
                <a:gd name="connsiteX5" fmla="*/ 1054250 w 2293225"/>
                <a:gd name="connsiteY5" fmla="*/ 437118 h 1671330"/>
                <a:gd name="connsiteX6" fmla="*/ 2293225 w 2293225"/>
                <a:gd name="connsiteY6" fmla="*/ 1549527 h 1671330"/>
                <a:gd name="connsiteX0" fmla="*/ 2274821 w 2293225"/>
                <a:gd name="connsiteY0" fmla="*/ 1671330 h 1671330"/>
                <a:gd name="connsiteX1" fmla="*/ 299288 w 2293225"/>
                <a:gd name="connsiteY1" fmla="*/ 909844 h 1671330"/>
                <a:gd name="connsiteX2" fmla="*/ 0 w 2293225"/>
                <a:gd name="connsiteY2" fmla="*/ 1304365 h 1671330"/>
                <a:gd name="connsiteX3" fmla="*/ 295835 w 2293225"/>
                <a:gd name="connsiteY3" fmla="*/ 0 h 1671330"/>
                <a:gd name="connsiteX4" fmla="*/ 1492624 w 2293225"/>
                <a:gd name="connsiteY4" fmla="*/ 376518 h 1671330"/>
                <a:gd name="connsiteX5" fmla="*/ 1054250 w 2293225"/>
                <a:gd name="connsiteY5" fmla="*/ 437118 h 1671330"/>
                <a:gd name="connsiteX6" fmla="*/ 2293225 w 2293225"/>
                <a:gd name="connsiteY6" fmla="*/ 1549527 h 1671330"/>
                <a:gd name="connsiteX0" fmla="*/ 2274821 w 2274820"/>
                <a:gd name="connsiteY0" fmla="*/ 1671330 h 1671330"/>
                <a:gd name="connsiteX1" fmla="*/ 299288 w 2274820"/>
                <a:gd name="connsiteY1" fmla="*/ 909844 h 1671330"/>
                <a:gd name="connsiteX2" fmla="*/ 0 w 2274820"/>
                <a:gd name="connsiteY2" fmla="*/ 1304365 h 1671330"/>
                <a:gd name="connsiteX3" fmla="*/ 295835 w 2274820"/>
                <a:gd name="connsiteY3" fmla="*/ 0 h 1671330"/>
                <a:gd name="connsiteX4" fmla="*/ 1492624 w 2274820"/>
                <a:gd name="connsiteY4" fmla="*/ 376518 h 1671330"/>
                <a:gd name="connsiteX5" fmla="*/ 1054250 w 2274820"/>
                <a:gd name="connsiteY5" fmla="*/ 437118 h 1671330"/>
                <a:gd name="connsiteX6" fmla="*/ 2096313 w 2274820"/>
                <a:gd name="connsiteY6" fmla="*/ 1353475 h 1671330"/>
                <a:gd name="connsiteX0" fmla="*/ 2274821 w 2274820"/>
                <a:gd name="connsiteY0" fmla="*/ 1671330 h 1832003"/>
                <a:gd name="connsiteX1" fmla="*/ 299288 w 2274820"/>
                <a:gd name="connsiteY1" fmla="*/ 909844 h 1832003"/>
                <a:gd name="connsiteX2" fmla="*/ 0 w 2274820"/>
                <a:gd name="connsiteY2" fmla="*/ 1304365 h 1832003"/>
                <a:gd name="connsiteX3" fmla="*/ 295835 w 2274820"/>
                <a:gd name="connsiteY3" fmla="*/ 0 h 1832003"/>
                <a:gd name="connsiteX4" fmla="*/ 1492624 w 2274820"/>
                <a:gd name="connsiteY4" fmla="*/ 376518 h 1832003"/>
                <a:gd name="connsiteX5" fmla="*/ 1054250 w 2274820"/>
                <a:gd name="connsiteY5" fmla="*/ 437118 h 1832003"/>
                <a:gd name="connsiteX6" fmla="*/ 2096313 w 2274820"/>
                <a:gd name="connsiteY6" fmla="*/ 1353475 h 1832003"/>
                <a:gd name="connsiteX0" fmla="*/ 2274821 w 2274820"/>
                <a:gd name="connsiteY0" fmla="*/ 1671330 h 1823753"/>
                <a:gd name="connsiteX1" fmla="*/ 299288 w 2274820"/>
                <a:gd name="connsiteY1" fmla="*/ 909844 h 1823753"/>
                <a:gd name="connsiteX2" fmla="*/ 0 w 2274820"/>
                <a:gd name="connsiteY2" fmla="*/ 1304365 h 1823753"/>
                <a:gd name="connsiteX3" fmla="*/ 295835 w 2274820"/>
                <a:gd name="connsiteY3" fmla="*/ 0 h 1823753"/>
                <a:gd name="connsiteX4" fmla="*/ 1492624 w 2274820"/>
                <a:gd name="connsiteY4" fmla="*/ 376518 h 1823753"/>
                <a:gd name="connsiteX5" fmla="*/ 1054250 w 2274820"/>
                <a:gd name="connsiteY5" fmla="*/ 437118 h 1823753"/>
                <a:gd name="connsiteX6" fmla="*/ 2096313 w 2274820"/>
                <a:gd name="connsiteY6" fmla="*/ 1353475 h 182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4820" h="1823753">
                  <a:moveTo>
                    <a:pt x="2274821" y="1671330"/>
                  </a:moveTo>
                  <a:cubicBezTo>
                    <a:pt x="1155510" y="1823753"/>
                    <a:pt x="781591" y="1421673"/>
                    <a:pt x="299288" y="909844"/>
                  </a:cubicBezTo>
                  <a:lnTo>
                    <a:pt x="0" y="1304365"/>
                  </a:lnTo>
                  <a:lnTo>
                    <a:pt x="295835" y="0"/>
                  </a:lnTo>
                  <a:lnTo>
                    <a:pt x="1492624" y="376518"/>
                  </a:lnTo>
                  <a:lnTo>
                    <a:pt x="1054250" y="437118"/>
                  </a:lnTo>
                  <a:cubicBezTo>
                    <a:pt x="1176636" y="887388"/>
                    <a:pt x="1587274" y="1394962"/>
                    <a:pt x="2096313" y="1353475"/>
                  </a:cubicBezTo>
                </a:path>
              </a:pathLst>
            </a:custGeom>
            <a:gradFill flip="none" rotWithShape="1">
              <a:gsLst>
                <a:gs pos="0">
                  <a:schemeClr val="bg1">
                    <a:lumMod val="95000"/>
                  </a:schemeClr>
                </a:gs>
                <a:gs pos="50000">
                  <a:schemeClr val="bg1">
                    <a:lumMod val="75000"/>
                  </a:schemeClr>
                </a:gs>
                <a:gs pos="100000">
                  <a:schemeClr val="bg1">
                    <a:lumMod val="85000"/>
                  </a:schemeClr>
                </a:gs>
              </a:gsLst>
              <a:lin ang="2700000" scaled="1"/>
              <a:tileRect/>
            </a:gradFill>
            <a:ln w="12700" cap="flat" cmpd="sng" algn="ctr">
              <a:noFill/>
              <a:prstDash val="solid"/>
            </a:ln>
            <a:effectLst/>
          </p:spPr>
          <p:txBody>
            <a:bodyPr rtlCol="0" anchor="ctr"/>
            <a:lstStyle/>
            <a:p>
              <a:pPr algn="ctr">
                <a:defRPr/>
              </a:pPr>
              <a:endParaRPr lang="ko-KR" altLang="en-US" sz="1463" kern="0" dirty="0">
                <a:solidFill>
                  <a:sysClr val="window" lastClr="FFFFFF"/>
                </a:solidFill>
                <a:latin typeface="맑은 고딕"/>
                <a:ea typeface="맑은 고딕"/>
              </a:endParaRPr>
            </a:p>
          </p:txBody>
        </p:sp>
        <p:sp>
          <p:nvSpPr>
            <p:cNvPr id="28" name="Right Arrow 27"/>
            <p:cNvSpPr/>
            <p:nvPr/>
          </p:nvSpPr>
          <p:spPr>
            <a:xfrm rot="5400000">
              <a:off x="5552842" y="3012233"/>
              <a:ext cx="1254617" cy="736869"/>
            </a:xfrm>
            <a:prstGeom prst="rightArrow">
              <a:avLst>
                <a:gd name="adj1" fmla="val 53409"/>
                <a:gd name="adj2" fmla="val 60142"/>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grpSp>
          <p:nvGrpSpPr>
            <p:cNvPr id="35" name="Group 34"/>
            <p:cNvGrpSpPr/>
            <p:nvPr/>
          </p:nvGrpSpPr>
          <p:grpSpPr>
            <a:xfrm>
              <a:off x="1498279" y="4262106"/>
              <a:ext cx="7768959" cy="2534566"/>
              <a:chOff x="620701" y="4738652"/>
              <a:chExt cx="7768959" cy="2534566"/>
            </a:xfrm>
          </p:grpSpPr>
          <p:pic>
            <p:nvPicPr>
              <p:cNvPr id="37" name="Picture 8" descr="Image result for хүнсний үйлдвэрлэл"/>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4881" y="4738652"/>
                <a:ext cx="2584779" cy="18806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620701" y="6174692"/>
                <a:ext cx="3502935" cy="1098526"/>
              </a:xfrm>
              <a:prstGeom prst="rect">
                <a:avLst/>
              </a:prstGeom>
              <a:noFill/>
            </p:spPr>
            <p:txBody>
              <a:bodyPr wrap="square" rtlCol="0">
                <a:spAutoFit/>
              </a:bodyPr>
              <a:lstStyle/>
              <a:p>
                <a:pPr algn="ctr"/>
                <a:r>
                  <a:rPr lang="mn-MN" sz="1300" dirty="0">
                    <a:solidFill>
                      <a:srgbClr val="002060"/>
                    </a:solidFill>
                    <a:latin typeface="Arial" panose="020B0604020202020204" pitchFamily="34" charset="0"/>
                    <a:cs typeface="Arial" panose="020B0604020202020204" pitchFamily="34" charset="0"/>
                  </a:rPr>
                  <a:t>Хөнгөн болон хүнсний үйлдвэрлэлээ сэргээн хөгжүүлж, нэмүү өртөг шингэсэн бүтээгдэхүүн үйлдвэрлэх</a:t>
                </a:r>
                <a:endParaRPr lang="en-US" sz="1300" dirty="0">
                  <a:solidFill>
                    <a:srgbClr val="002060"/>
                  </a:solidFill>
                  <a:latin typeface="Arial" panose="020B0604020202020204" pitchFamily="34" charset="0"/>
                  <a:cs typeface="Arial" panose="020B0604020202020204" pitchFamily="34" charset="0"/>
                </a:endParaRPr>
              </a:p>
            </p:txBody>
          </p:sp>
        </p:grpSp>
        <p:sp>
          <p:nvSpPr>
            <p:cNvPr id="23" name="TextBox 22"/>
            <p:cNvSpPr txBox="1"/>
            <p:nvPr/>
          </p:nvSpPr>
          <p:spPr>
            <a:xfrm>
              <a:off x="6417157" y="6059367"/>
              <a:ext cx="3203260" cy="606085"/>
            </a:xfrm>
            <a:prstGeom prst="rect">
              <a:avLst/>
            </a:prstGeom>
            <a:noFill/>
          </p:spPr>
          <p:txBody>
            <a:bodyPr wrap="square" rtlCol="0">
              <a:spAutoFit/>
            </a:bodyPr>
            <a:lstStyle/>
            <a:p>
              <a:pPr algn="ctr"/>
              <a:r>
                <a:rPr lang="mn-MN" sz="1300" dirty="0">
                  <a:solidFill>
                    <a:srgbClr val="002060"/>
                  </a:solidFill>
                  <a:latin typeface="Arial" panose="020B0604020202020204" pitchFamily="34" charset="0"/>
                  <a:cs typeface="Arial" panose="020B0604020202020204" pitchFamily="34" charset="0"/>
                </a:rPr>
                <a:t>Эрүүл аюулгүй хүнсээр дотоодын хэрэгцээг хангах</a:t>
              </a:r>
              <a:endParaRPr lang="en-US" sz="1300" dirty="0">
                <a:solidFill>
                  <a:srgbClr val="002060"/>
                </a:solidFill>
                <a:latin typeface="Arial" panose="020B0604020202020204" pitchFamily="34" charset="0"/>
                <a:cs typeface="Arial" panose="020B0604020202020204" pitchFamily="34" charset="0"/>
              </a:endParaRPr>
            </a:p>
          </p:txBody>
        </p:sp>
      </p:grpSp>
      <p:pic>
        <p:nvPicPr>
          <p:cNvPr id="32" name="Picture 31" descr="DSC_0046.JPG">
            <a:extLst>
              <a:ext uri="{FF2B5EF4-FFF2-40B4-BE49-F238E27FC236}">
                <a16:creationId xmlns:a16="http://schemas.microsoft.com/office/drawing/2014/main" id="{4AEB549E-8FFB-4329-B0F6-46D255FAB881}"/>
              </a:ext>
            </a:extLst>
          </p:cNvPr>
          <p:cNvPicPr/>
          <p:nvPr/>
        </p:nvPicPr>
        <p:blipFill>
          <a:blip r:embed="rId6"/>
          <a:stretch>
            <a:fillRect/>
          </a:stretch>
        </p:blipFill>
        <p:spPr>
          <a:xfrm>
            <a:off x="1531237" y="3944036"/>
            <a:ext cx="2649990" cy="1362419"/>
          </a:xfrm>
          <a:prstGeom prst="rect">
            <a:avLst/>
          </a:prstGeom>
          <a:ln>
            <a:noFill/>
          </a:ln>
          <a:effectLst>
            <a:outerShdw blurRad="292100" dist="139700" dir="2700000" algn="tl" rotWithShape="0">
              <a:srgbClr val="333333">
                <a:alpha val="65000"/>
              </a:srgbClr>
            </a:outerShdw>
          </a:effectLst>
        </p:spPr>
      </p:pic>
      <p:pic>
        <p:nvPicPr>
          <p:cNvPr id="1026" name="Picture 2" descr="Image result for жижиг дунд үйлдвэр">
            <a:extLst>
              <a:ext uri="{FF2B5EF4-FFF2-40B4-BE49-F238E27FC236}">
                <a16:creationId xmlns:a16="http://schemas.microsoft.com/office/drawing/2014/main" id="{02173757-AE64-482E-81EA-296F00882A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9616" y="1754799"/>
            <a:ext cx="2002676" cy="13351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AE55E220-1E86-455B-A475-FA17983B17E1}"/>
              </a:ext>
            </a:extLst>
          </p:cNvPr>
          <p:cNvSpPr txBox="1"/>
          <p:nvPr/>
        </p:nvSpPr>
        <p:spPr>
          <a:xfrm>
            <a:off x="6303890" y="3036847"/>
            <a:ext cx="2706658" cy="1107996"/>
          </a:xfrm>
          <a:prstGeom prst="rect">
            <a:avLst/>
          </a:prstGeom>
          <a:noFill/>
        </p:spPr>
        <p:txBody>
          <a:bodyPr wrap="square" rtlCol="0">
            <a:spAutoFit/>
          </a:bodyPr>
          <a:lstStyle/>
          <a:p>
            <a:pPr algn="ctr"/>
            <a:r>
              <a:rPr lang="mn-MN" sz="1100" dirty="0">
                <a:solidFill>
                  <a:srgbClr val="002060"/>
                </a:solidFill>
                <a:latin typeface="Arial" panose="020B0604020202020204" pitchFamily="34" charset="0"/>
                <a:cs typeface="Arial" panose="020B0604020202020204" pitchFamily="34" charset="0"/>
              </a:rPr>
              <a:t>Экспортыг нэмэгдүүлж, импортыг орлох бүтээгдэхүүний үйлдвэрлэлийг дэмжин, шинээр бизнес эхлүүлэх болон ажлын байр бий болгох, нэмэгдүүлэх ажлын байрыг нэмэгдүүлэх</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719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9EADC0-550B-4E1A-A790-9B08AC99EC39}"/>
              </a:ext>
            </a:extLst>
          </p:cNvPr>
          <p:cNvSpPr>
            <a:spLocks noGrp="1"/>
          </p:cNvSpPr>
          <p:nvPr>
            <p:ph type="title"/>
          </p:nvPr>
        </p:nvSpPr>
        <p:spPr>
          <a:xfrm>
            <a:off x="702298" y="228600"/>
            <a:ext cx="8229600" cy="609600"/>
          </a:xfrm>
        </p:spPr>
        <p:txBody>
          <a:bodyPr>
            <a:normAutofit/>
          </a:bodyPr>
          <a:lstStyle/>
          <a:p>
            <a:pPr algn="ctr"/>
            <a:r>
              <a:rPr lang="mn-MN" sz="1400" b="1" dirty="0">
                <a:latin typeface="Arial" pitchFamily="34" charset="0"/>
                <a:cs typeface="Arial" pitchFamily="34" charset="0"/>
              </a:rPr>
              <a:t>СЭЛЭНГЭ АЙМГИЙН СУМ ХӨГЖҮҮЛЭХ САНГИЙН ЭДИЙН ЗАСГИЙН ҮНДСЭН ҮЗҮҮЛЭЛТ</a:t>
            </a:r>
            <a:endParaRPr lang="en-US" sz="1400" b="1" dirty="0">
              <a:latin typeface="Arial" pitchFamily="34" charset="0"/>
              <a:cs typeface="Arial" pitchFamily="34" charset="0"/>
            </a:endParaRPr>
          </a:p>
        </p:txBody>
      </p:sp>
      <p:graphicFrame>
        <p:nvGraphicFramePr>
          <p:cNvPr id="5" name="Content Placeholder 3">
            <a:extLst>
              <a:ext uri="{FF2B5EF4-FFF2-40B4-BE49-F238E27FC236}">
                <a16:creationId xmlns:a16="http://schemas.microsoft.com/office/drawing/2014/main" id="{A4012E47-4874-4E28-A763-F849EF3047A1}"/>
              </a:ext>
            </a:extLst>
          </p:cNvPr>
          <p:cNvGraphicFramePr>
            <a:graphicFrameLocks noGrp="1"/>
          </p:cNvGraphicFramePr>
          <p:nvPr>
            <p:ph idx="1"/>
            <p:extLst>
              <p:ext uri="{D42A27DB-BD31-4B8C-83A1-F6EECF244321}">
                <p14:modId xmlns:p14="http://schemas.microsoft.com/office/powerpoint/2010/main" val="2593532288"/>
              </p:ext>
            </p:extLst>
          </p:nvPr>
        </p:nvGraphicFramePr>
        <p:xfrm>
          <a:off x="710945" y="874136"/>
          <a:ext cx="8381999" cy="5733897"/>
        </p:xfrm>
        <a:graphic>
          <a:graphicData uri="http://schemas.openxmlformats.org/drawingml/2006/table">
            <a:tbl>
              <a:tblPr firstRow="1" bandRow="1">
                <a:tableStyleId>{5C22544A-7EE6-4342-B048-85BDC9FD1C3A}</a:tableStyleId>
              </a:tblPr>
              <a:tblGrid>
                <a:gridCol w="465667">
                  <a:extLst>
                    <a:ext uri="{9D8B030D-6E8A-4147-A177-3AD203B41FA5}">
                      <a16:colId xmlns:a16="http://schemas.microsoft.com/office/drawing/2014/main" val="20000"/>
                    </a:ext>
                  </a:extLst>
                </a:gridCol>
                <a:gridCol w="1319389">
                  <a:extLst>
                    <a:ext uri="{9D8B030D-6E8A-4147-A177-3AD203B41FA5}">
                      <a16:colId xmlns:a16="http://schemas.microsoft.com/office/drawing/2014/main" val="20001"/>
                    </a:ext>
                  </a:extLst>
                </a:gridCol>
                <a:gridCol w="1008945">
                  <a:extLst>
                    <a:ext uri="{9D8B030D-6E8A-4147-A177-3AD203B41FA5}">
                      <a16:colId xmlns:a16="http://schemas.microsoft.com/office/drawing/2014/main" val="20002"/>
                    </a:ext>
                  </a:extLst>
                </a:gridCol>
                <a:gridCol w="931333">
                  <a:extLst>
                    <a:ext uri="{9D8B030D-6E8A-4147-A177-3AD203B41FA5}">
                      <a16:colId xmlns:a16="http://schemas.microsoft.com/office/drawing/2014/main" val="20003"/>
                    </a:ext>
                  </a:extLst>
                </a:gridCol>
                <a:gridCol w="931333">
                  <a:extLst>
                    <a:ext uri="{9D8B030D-6E8A-4147-A177-3AD203B41FA5}">
                      <a16:colId xmlns:a16="http://schemas.microsoft.com/office/drawing/2014/main" val="20004"/>
                    </a:ext>
                  </a:extLst>
                </a:gridCol>
                <a:gridCol w="931333">
                  <a:extLst>
                    <a:ext uri="{9D8B030D-6E8A-4147-A177-3AD203B41FA5}">
                      <a16:colId xmlns:a16="http://schemas.microsoft.com/office/drawing/2014/main" val="20005"/>
                    </a:ext>
                  </a:extLst>
                </a:gridCol>
                <a:gridCol w="931333">
                  <a:extLst>
                    <a:ext uri="{9D8B030D-6E8A-4147-A177-3AD203B41FA5}">
                      <a16:colId xmlns:a16="http://schemas.microsoft.com/office/drawing/2014/main" val="20006"/>
                    </a:ext>
                  </a:extLst>
                </a:gridCol>
                <a:gridCol w="931333">
                  <a:extLst>
                    <a:ext uri="{9D8B030D-6E8A-4147-A177-3AD203B41FA5}">
                      <a16:colId xmlns:a16="http://schemas.microsoft.com/office/drawing/2014/main" val="20007"/>
                    </a:ext>
                  </a:extLst>
                </a:gridCol>
                <a:gridCol w="931333">
                  <a:extLst>
                    <a:ext uri="{9D8B030D-6E8A-4147-A177-3AD203B41FA5}">
                      <a16:colId xmlns:a16="http://schemas.microsoft.com/office/drawing/2014/main" val="20008"/>
                    </a:ext>
                  </a:extLst>
                </a:gridCol>
              </a:tblGrid>
              <a:tr h="435139">
                <a:tc rowSpan="2">
                  <a:txBody>
                    <a:bodyPr/>
                    <a:lstStyle/>
                    <a:p>
                      <a:pPr algn="ctr" fontAlgn="ctr"/>
                      <a:r>
                        <a:rPr lang="en-US" sz="1400" b="0" i="0" u="none" strike="noStrike" dirty="0">
                          <a:solidFill>
                            <a:srgbClr val="000000"/>
                          </a:solidFill>
                          <a:latin typeface="Arial"/>
                        </a:rPr>
                        <a:t>№</a:t>
                      </a:r>
                    </a:p>
                  </a:txBody>
                  <a:tcPr marL="9525" marR="9525" marT="9525" marB="0" anchor="ctr"/>
                </a:tc>
                <a:tc rowSpan="2">
                  <a:txBody>
                    <a:bodyPr/>
                    <a:lstStyle/>
                    <a:p>
                      <a:pPr algn="ctr" fontAlgn="ctr"/>
                      <a:r>
                        <a:rPr lang="mn-MN" sz="1400" b="0" i="0" u="none" strike="noStrike" dirty="0">
                          <a:solidFill>
                            <a:srgbClr val="000000"/>
                          </a:solidFill>
                          <a:latin typeface="Arial"/>
                        </a:rPr>
                        <a:t>Сумын нэр</a:t>
                      </a:r>
                    </a:p>
                  </a:txBody>
                  <a:tcPr marL="9525" marR="9525" marT="9525" marB="0" anchor="ctr"/>
                </a:tc>
                <a:tc rowSpan="2">
                  <a:txBody>
                    <a:bodyPr/>
                    <a:lstStyle/>
                    <a:p>
                      <a:pPr algn="ctr" fontAlgn="ctr"/>
                      <a:r>
                        <a:rPr lang="mn-MN" sz="1400" b="0" i="0" u="none" strike="noStrike" dirty="0">
                          <a:solidFill>
                            <a:srgbClr val="000000"/>
                          </a:solidFill>
                          <a:latin typeface="Arial"/>
                        </a:rPr>
                        <a:t> Нийт санхүүжилт сая/төг</a:t>
                      </a:r>
                    </a:p>
                  </a:txBody>
                  <a:tcPr marL="9525" marR="9525" marT="9525" marB="0" vert="vert270" anchor="ctr"/>
                </a:tc>
                <a:tc gridSpan="2">
                  <a:txBody>
                    <a:bodyPr/>
                    <a:lstStyle/>
                    <a:p>
                      <a:pPr algn="ctr" fontAlgn="ctr"/>
                      <a:r>
                        <a:rPr lang="mn-MN" sz="1000" b="0" i="0" u="none" strike="noStrike" dirty="0">
                          <a:solidFill>
                            <a:srgbClr val="000000"/>
                          </a:solidFill>
                          <a:latin typeface="Arial"/>
                        </a:rPr>
                        <a:t>СХСангийн зээлийн үлдэгдэл  2019 оны 12-р сарын 31 ны байдлаар/</a:t>
                      </a:r>
                    </a:p>
                  </a:txBody>
                  <a:tcPr marL="9525" marR="9525" marT="9525" marB="0" anchor="ctr"/>
                </a:tc>
                <a:tc hMerge="1">
                  <a:txBody>
                    <a:bodyPr/>
                    <a:lstStyle/>
                    <a:p>
                      <a:endParaRPr lang="en-US"/>
                    </a:p>
                  </a:txBody>
                  <a:tcPr/>
                </a:tc>
                <a:tc gridSpan="2">
                  <a:txBody>
                    <a:bodyPr/>
                    <a:lstStyle/>
                    <a:p>
                      <a:pPr algn="ctr" fontAlgn="ctr"/>
                      <a:r>
                        <a:rPr lang="mn-MN" sz="1000" b="0" i="0" u="none" strike="noStrike" dirty="0">
                          <a:solidFill>
                            <a:srgbClr val="000000"/>
                          </a:solidFill>
                          <a:latin typeface="Arial"/>
                        </a:rPr>
                        <a:t>Нийт зээлийн эргэн төлөлт / 12-р сарын 31 ны байдлаар/</a:t>
                      </a:r>
                    </a:p>
                  </a:txBody>
                  <a:tcPr marL="9525" marR="9525" marT="9525" marB="0" anchor="ctr"/>
                </a:tc>
                <a:tc hMerge="1">
                  <a:txBody>
                    <a:bodyPr/>
                    <a:lstStyle/>
                    <a:p>
                      <a:endParaRPr lang="en-US"/>
                    </a:p>
                  </a:txBody>
                  <a:tcPr/>
                </a:tc>
                <a:tc rowSpan="2">
                  <a:txBody>
                    <a:bodyPr/>
                    <a:lstStyle/>
                    <a:p>
                      <a:pPr algn="ctr" fontAlgn="ctr"/>
                      <a:r>
                        <a:rPr lang="mn-MN" sz="1400" b="0" i="0" u="none" strike="noStrike">
                          <a:solidFill>
                            <a:srgbClr val="000000"/>
                          </a:solidFill>
                          <a:latin typeface="Arial"/>
                        </a:rPr>
                        <a:t>Харилцах дансны үлдэгдэл</a:t>
                      </a:r>
                    </a:p>
                  </a:txBody>
                  <a:tcPr marL="9525" marR="9525" marT="9525" marB="0" vert="vert270" anchor="ctr"/>
                </a:tc>
                <a:tc rowSpan="2">
                  <a:txBody>
                    <a:bodyPr/>
                    <a:lstStyle/>
                    <a:p>
                      <a:pPr algn="ctr" fontAlgn="ctr"/>
                      <a:r>
                        <a:rPr lang="mn-MN" sz="1400" b="0" i="0" u="none" strike="noStrike" dirty="0">
                          <a:solidFill>
                            <a:srgbClr val="000000"/>
                          </a:solidFill>
                          <a:latin typeface="Arial"/>
                        </a:rPr>
                        <a:t>чанаргүй зээлийн үлдэгдэл/ сая.төг/</a:t>
                      </a:r>
                    </a:p>
                  </a:txBody>
                  <a:tcPr marL="9525" marR="9525" marT="9525" marB="0" vert="vert270" anchor="ctr"/>
                </a:tc>
                <a:extLst>
                  <a:ext uri="{0D108BD9-81ED-4DB2-BD59-A6C34878D82A}">
                    <a16:rowId xmlns:a16="http://schemas.microsoft.com/office/drawing/2014/main" val="10000"/>
                  </a:ext>
                </a:extLst>
              </a:tr>
              <a:tr h="60106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mn-MN" sz="1400" b="0" i="0" u="none" strike="noStrike" dirty="0">
                          <a:solidFill>
                            <a:srgbClr val="000000"/>
                          </a:solidFill>
                          <a:latin typeface="Arial"/>
                        </a:rPr>
                        <a:t>Зээл дэгч дийн тоо</a:t>
                      </a:r>
                    </a:p>
                  </a:txBody>
                  <a:tcPr marL="9525" marR="9525" marT="9525" marB="0" vert="vert270" anchor="ctr"/>
                </a:tc>
                <a:tc>
                  <a:txBody>
                    <a:bodyPr/>
                    <a:lstStyle/>
                    <a:p>
                      <a:pPr algn="ctr" fontAlgn="ctr"/>
                      <a:r>
                        <a:rPr lang="mn-MN" sz="1400" b="0" i="0" u="none" strike="noStrike" dirty="0">
                          <a:solidFill>
                            <a:srgbClr val="000000"/>
                          </a:solidFill>
                          <a:latin typeface="Arial"/>
                        </a:rPr>
                        <a:t>Зээ лийн дүн</a:t>
                      </a:r>
                    </a:p>
                  </a:txBody>
                  <a:tcPr marL="9525" marR="9525" marT="9525" marB="0" vert="vert270" anchor="ctr"/>
                </a:tc>
                <a:tc>
                  <a:txBody>
                    <a:bodyPr/>
                    <a:lstStyle/>
                    <a:p>
                      <a:pPr algn="ctr" fontAlgn="ctr"/>
                      <a:r>
                        <a:rPr lang="mn-MN" sz="1400" b="0" i="0" u="none" strike="noStrike" dirty="0">
                          <a:solidFill>
                            <a:srgbClr val="000000"/>
                          </a:solidFill>
                          <a:latin typeface="Arial"/>
                        </a:rPr>
                        <a:t>Зээл дэгч дийн тоо</a:t>
                      </a:r>
                    </a:p>
                  </a:txBody>
                  <a:tcPr marL="9525" marR="9525" marT="9525" marB="0" vert="vert270" anchor="ctr"/>
                </a:tc>
                <a:tc>
                  <a:txBody>
                    <a:bodyPr/>
                    <a:lstStyle/>
                    <a:p>
                      <a:pPr algn="ctr" fontAlgn="ctr"/>
                      <a:r>
                        <a:rPr lang="mn-MN" sz="1400" b="0" i="0" u="none" strike="noStrike" dirty="0">
                          <a:solidFill>
                            <a:srgbClr val="000000"/>
                          </a:solidFill>
                          <a:latin typeface="Arial"/>
                        </a:rPr>
                        <a:t>Зээ лийн дүн</a:t>
                      </a:r>
                    </a:p>
                  </a:txBody>
                  <a:tcPr marL="9525" marR="9525" marT="9525" marB="0" vert="vert27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98182">
                <a:tc>
                  <a:txBody>
                    <a:bodyPr/>
                    <a:lstStyle/>
                    <a:p>
                      <a:pPr algn="ctr" fontAlgn="b"/>
                      <a:r>
                        <a:rPr lang="en-US" sz="1400" b="0" i="0" u="none" strike="noStrike">
                          <a:solidFill>
                            <a:srgbClr val="000000"/>
                          </a:solidFill>
                          <a:latin typeface="Arial"/>
                        </a:rPr>
                        <a:t>1</a:t>
                      </a:r>
                    </a:p>
                  </a:txBody>
                  <a:tcPr marL="9525" marR="9525" marT="9525" marB="0" anchor="b"/>
                </a:tc>
                <a:tc>
                  <a:txBody>
                    <a:bodyPr/>
                    <a:lstStyle/>
                    <a:p>
                      <a:pPr algn="ctr" fontAlgn="b"/>
                      <a:r>
                        <a:rPr lang="mn-MN" sz="1400" b="0" i="0" u="none" strike="noStrike">
                          <a:solidFill>
                            <a:srgbClr val="000000"/>
                          </a:solidFill>
                          <a:latin typeface="Arial"/>
                        </a:rPr>
                        <a:t>Алтанбулаг</a:t>
                      </a:r>
                    </a:p>
                  </a:txBody>
                  <a:tcPr marL="9525" marR="9525" marT="9525" marB="0" anchor="b"/>
                </a:tc>
                <a:tc>
                  <a:txBody>
                    <a:bodyPr/>
                    <a:lstStyle/>
                    <a:p>
                      <a:pPr algn="ctr" fontAlgn="b"/>
                      <a:r>
                        <a:rPr lang="en-US" sz="1400" b="0" i="0" u="none" strike="noStrike">
                          <a:solidFill>
                            <a:srgbClr val="000000"/>
                          </a:solidFill>
                          <a:latin typeface="Arial"/>
                        </a:rPr>
                        <a:t>255.0</a:t>
                      </a:r>
                    </a:p>
                  </a:txBody>
                  <a:tcPr marL="9525" marR="9525" marT="9525" marB="0" anchor="b"/>
                </a:tc>
                <a:tc>
                  <a:txBody>
                    <a:bodyPr/>
                    <a:lstStyle/>
                    <a:p>
                      <a:pPr algn="ctr" fontAlgn="b"/>
                      <a:r>
                        <a:rPr lang="en-US" sz="1400" b="0" i="0" u="none" strike="noStrike">
                          <a:solidFill>
                            <a:srgbClr val="000000"/>
                          </a:solidFill>
                          <a:latin typeface="Arial"/>
                        </a:rPr>
                        <a:t>28</a:t>
                      </a:r>
                    </a:p>
                  </a:txBody>
                  <a:tcPr marL="9525" marR="9525" marT="9525" marB="0" anchor="b"/>
                </a:tc>
                <a:tc>
                  <a:txBody>
                    <a:bodyPr/>
                    <a:lstStyle/>
                    <a:p>
                      <a:pPr algn="ctr" fontAlgn="b"/>
                      <a:r>
                        <a:rPr lang="en-US" sz="1400" b="0" i="0" u="none" strike="noStrike">
                          <a:solidFill>
                            <a:srgbClr val="000000"/>
                          </a:solidFill>
                          <a:latin typeface="Arial"/>
                        </a:rPr>
                        <a:t>240.5</a:t>
                      </a:r>
                    </a:p>
                  </a:txBody>
                  <a:tcPr marL="9525" marR="9525" marT="9525" marB="0" anchor="b"/>
                </a:tc>
                <a:tc>
                  <a:txBody>
                    <a:bodyPr/>
                    <a:lstStyle/>
                    <a:p>
                      <a:pPr algn="ctr" fontAlgn="b"/>
                      <a:r>
                        <a:rPr lang="en-US" sz="1400" b="0" i="0" u="none" strike="noStrike">
                          <a:solidFill>
                            <a:srgbClr val="000000"/>
                          </a:solidFill>
                          <a:latin typeface="Arial"/>
                        </a:rPr>
                        <a:t>70</a:t>
                      </a:r>
                    </a:p>
                  </a:txBody>
                  <a:tcPr marL="9525" marR="9525" marT="9525" marB="0" anchor="b"/>
                </a:tc>
                <a:tc>
                  <a:txBody>
                    <a:bodyPr/>
                    <a:lstStyle/>
                    <a:p>
                      <a:pPr algn="ctr" fontAlgn="b"/>
                      <a:r>
                        <a:rPr lang="en-US" sz="1400" b="0" i="0" u="none" strike="noStrike" dirty="0">
                          <a:solidFill>
                            <a:srgbClr val="000000"/>
                          </a:solidFill>
                          <a:latin typeface="Arial"/>
                        </a:rPr>
                        <a:t>46.2</a:t>
                      </a:r>
                    </a:p>
                  </a:txBody>
                  <a:tcPr marL="9525" marR="9525" marT="9525" marB="0" anchor="b"/>
                </a:tc>
                <a:tc>
                  <a:txBody>
                    <a:bodyPr/>
                    <a:lstStyle/>
                    <a:p>
                      <a:pPr algn="ctr" fontAlgn="b"/>
                      <a:r>
                        <a:rPr lang="en-US" sz="1400" b="0" i="0" u="none" strike="noStrike" dirty="0">
                          <a:solidFill>
                            <a:srgbClr val="000000"/>
                          </a:solidFill>
                          <a:latin typeface="Arial"/>
                        </a:rPr>
                        <a:t>31.8</a:t>
                      </a:r>
                    </a:p>
                  </a:txBody>
                  <a:tcPr marL="9525" marR="9525" marT="9525" marB="0" anchor="b"/>
                </a:tc>
                <a:tc>
                  <a:txBody>
                    <a:bodyPr/>
                    <a:lstStyle/>
                    <a:p>
                      <a:pPr algn="ctr" fontAlgn="b"/>
                      <a:r>
                        <a:rPr lang="en-US" sz="1400" b="0" i="0" u="none" strike="noStrike">
                          <a:solidFill>
                            <a:srgbClr val="000000"/>
                          </a:solidFill>
                          <a:latin typeface="Arial"/>
                        </a:rPr>
                        <a:t>94.7</a:t>
                      </a:r>
                    </a:p>
                  </a:txBody>
                  <a:tcPr marL="9525" marR="9525" marT="9525" marB="0" anchor="b"/>
                </a:tc>
                <a:extLst>
                  <a:ext uri="{0D108BD9-81ED-4DB2-BD59-A6C34878D82A}">
                    <a16:rowId xmlns:a16="http://schemas.microsoft.com/office/drawing/2014/main" val="10002"/>
                  </a:ext>
                </a:extLst>
              </a:tr>
              <a:tr h="253477">
                <a:tc>
                  <a:txBody>
                    <a:bodyPr/>
                    <a:lstStyle/>
                    <a:p>
                      <a:pPr algn="ctr" fontAlgn="b"/>
                      <a:r>
                        <a:rPr lang="en-US" sz="1400" b="0" i="0" u="none" strike="noStrike">
                          <a:solidFill>
                            <a:srgbClr val="000000"/>
                          </a:solidFill>
                          <a:latin typeface="Arial"/>
                        </a:rPr>
                        <a:t>2</a:t>
                      </a:r>
                    </a:p>
                  </a:txBody>
                  <a:tcPr marL="9525" marR="9525" marT="9525" marB="0" anchor="b"/>
                </a:tc>
                <a:tc>
                  <a:txBody>
                    <a:bodyPr/>
                    <a:lstStyle/>
                    <a:p>
                      <a:pPr algn="ctr" fontAlgn="b"/>
                      <a:r>
                        <a:rPr lang="mn-MN" sz="1400" b="0" i="0" u="none" strike="noStrike" dirty="0">
                          <a:solidFill>
                            <a:srgbClr val="000000"/>
                          </a:solidFill>
                          <a:latin typeface="Arial"/>
                        </a:rPr>
                        <a:t>Ерөө</a:t>
                      </a:r>
                    </a:p>
                  </a:txBody>
                  <a:tcPr marL="9525" marR="9525" marT="9525" marB="0" anchor="b"/>
                </a:tc>
                <a:tc>
                  <a:txBody>
                    <a:bodyPr/>
                    <a:lstStyle/>
                    <a:p>
                      <a:pPr algn="ctr" fontAlgn="b"/>
                      <a:r>
                        <a:rPr lang="en-US" sz="1400" b="0" i="0" u="none" strike="noStrike">
                          <a:solidFill>
                            <a:srgbClr val="000000"/>
                          </a:solidFill>
                          <a:latin typeface="Arial"/>
                        </a:rPr>
                        <a:t>255.0</a:t>
                      </a:r>
                    </a:p>
                  </a:txBody>
                  <a:tcPr marL="9525" marR="9525" marT="9525" marB="0" anchor="b"/>
                </a:tc>
                <a:tc>
                  <a:txBody>
                    <a:bodyPr/>
                    <a:lstStyle/>
                    <a:p>
                      <a:pPr algn="ctr" fontAlgn="b"/>
                      <a:r>
                        <a:rPr lang="en-US" sz="1400" b="0" i="0" u="none" strike="noStrike">
                          <a:solidFill>
                            <a:srgbClr val="000000"/>
                          </a:solidFill>
                          <a:latin typeface="Arial"/>
                        </a:rPr>
                        <a:t>53</a:t>
                      </a:r>
                    </a:p>
                  </a:txBody>
                  <a:tcPr marL="9525" marR="9525" marT="9525" marB="0" anchor="b"/>
                </a:tc>
                <a:tc>
                  <a:txBody>
                    <a:bodyPr/>
                    <a:lstStyle/>
                    <a:p>
                      <a:pPr algn="ctr" fontAlgn="b"/>
                      <a:r>
                        <a:rPr lang="en-US" sz="1400" b="0" i="0" u="none" strike="noStrike">
                          <a:solidFill>
                            <a:srgbClr val="000000"/>
                          </a:solidFill>
                          <a:latin typeface="Arial"/>
                        </a:rPr>
                        <a:t>264.6</a:t>
                      </a:r>
                    </a:p>
                  </a:txBody>
                  <a:tcPr marL="9525" marR="9525" marT="9525" marB="0" anchor="b"/>
                </a:tc>
                <a:tc>
                  <a:txBody>
                    <a:bodyPr/>
                    <a:lstStyle/>
                    <a:p>
                      <a:pPr algn="ctr" fontAlgn="b"/>
                      <a:r>
                        <a:rPr lang="en-US" sz="1400" b="0" i="0" u="none" strike="noStrike">
                          <a:solidFill>
                            <a:srgbClr val="000000"/>
                          </a:solidFill>
                          <a:latin typeface="Arial"/>
                        </a:rPr>
                        <a:t>82</a:t>
                      </a:r>
                    </a:p>
                  </a:txBody>
                  <a:tcPr marL="9525" marR="9525" marT="9525" marB="0" anchor="b"/>
                </a:tc>
                <a:tc>
                  <a:txBody>
                    <a:bodyPr/>
                    <a:lstStyle/>
                    <a:p>
                      <a:pPr algn="ctr" fontAlgn="b"/>
                      <a:r>
                        <a:rPr lang="en-US" sz="1400" b="0" i="0" u="none" strike="noStrike">
                          <a:solidFill>
                            <a:srgbClr val="000000"/>
                          </a:solidFill>
                          <a:latin typeface="Arial"/>
                        </a:rPr>
                        <a:t>54.9</a:t>
                      </a:r>
                    </a:p>
                  </a:txBody>
                  <a:tcPr marL="9525" marR="9525" marT="9525" marB="0" anchor="b"/>
                </a:tc>
                <a:tc>
                  <a:txBody>
                    <a:bodyPr/>
                    <a:lstStyle/>
                    <a:p>
                      <a:pPr algn="ctr" fontAlgn="b"/>
                      <a:r>
                        <a:rPr lang="en-US" sz="1400" b="0" i="0" u="none" strike="noStrike" dirty="0">
                          <a:solidFill>
                            <a:srgbClr val="000000"/>
                          </a:solidFill>
                          <a:latin typeface="Arial"/>
                        </a:rPr>
                        <a:t>32.7</a:t>
                      </a:r>
                    </a:p>
                  </a:txBody>
                  <a:tcPr marL="9525" marR="9525" marT="9525" marB="0" anchor="b"/>
                </a:tc>
                <a:tc>
                  <a:txBody>
                    <a:bodyPr/>
                    <a:lstStyle/>
                    <a:p>
                      <a:pPr algn="ctr" fontAlgn="b"/>
                      <a:r>
                        <a:rPr lang="en-US" sz="1400" b="0" i="0" u="none" strike="noStrike">
                          <a:solidFill>
                            <a:srgbClr val="000000"/>
                          </a:solidFill>
                          <a:latin typeface="Arial"/>
                        </a:rPr>
                        <a:t>134.1</a:t>
                      </a:r>
                    </a:p>
                  </a:txBody>
                  <a:tcPr marL="9525" marR="9525" marT="9525" marB="0" anchor="b"/>
                </a:tc>
                <a:extLst>
                  <a:ext uri="{0D108BD9-81ED-4DB2-BD59-A6C34878D82A}">
                    <a16:rowId xmlns:a16="http://schemas.microsoft.com/office/drawing/2014/main" val="10003"/>
                  </a:ext>
                </a:extLst>
              </a:tr>
              <a:tr h="253477">
                <a:tc>
                  <a:txBody>
                    <a:bodyPr/>
                    <a:lstStyle/>
                    <a:p>
                      <a:pPr algn="ctr" fontAlgn="b"/>
                      <a:r>
                        <a:rPr lang="en-US" sz="1400" b="0" i="0" u="none" strike="noStrike">
                          <a:solidFill>
                            <a:srgbClr val="000000"/>
                          </a:solidFill>
                          <a:latin typeface="Arial"/>
                        </a:rPr>
                        <a:t>3</a:t>
                      </a:r>
                    </a:p>
                  </a:txBody>
                  <a:tcPr marL="9525" marR="9525" marT="9525" marB="0" anchor="b"/>
                </a:tc>
                <a:tc>
                  <a:txBody>
                    <a:bodyPr/>
                    <a:lstStyle/>
                    <a:p>
                      <a:pPr algn="ctr" fontAlgn="b"/>
                      <a:r>
                        <a:rPr lang="mn-MN" sz="1400" b="0" i="0" u="none" strike="noStrike">
                          <a:solidFill>
                            <a:srgbClr val="000000"/>
                          </a:solidFill>
                          <a:latin typeface="Arial"/>
                        </a:rPr>
                        <a:t>Мандал </a:t>
                      </a:r>
                    </a:p>
                  </a:txBody>
                  <a:tcPr marL="9525" marR="9525" marT="9525" marB="0" anchor="b"/>
                </a:tc>
                <a:tc>
                  <a:txBody>
                    <a:bodyPr/>
                    <a:lstStyle/>
                    <a:p>
                      <a:pPr algn="ctr" fontAlgn="b"/>
                      <a:r>
                        <a:rPr lang="en-US" sz="1400" b="0" i="0" u="none" strike="noStrike">
                          <a:solidFill>
                            <a:srgbClr val="000000"/>
                          </a:solidFill>
                          <a:latin typeface="Arial"/>
                        </a:rPr>
                        <a:t>898.8</a:t>
                      </a:r>
                    </a:p>
                  </a:txBody>
                  <a:tcPr marL="9525" marR="9525" marT="9525" marB="0" anchor="b"/>
                </a:tc>
                <a:tc>
                  <a:txBody>
                    <a:bodyPr/>
                    <a:lstStyle/>
                    <a:p>
                      <a:pPr algn="ctr" fontAlgn="b"/>
                      <a:r>
                        <a:rPr lang="en-US" sz="1400" b="0" i="0" u="none" strike="noStrike">
                          <a:solidFill>
                            <a:srgbClr val="000000"/>
                          </a:solidFill>
                          <a:latin typeface="Arial"/>
                        </a:rPr>
                        <a:t>61</a:t>
                      </a:r>
                    </a:p>
                  </a:txBody>
                  <a:tcPr marL="9525" marR="9525" marT="9525" marB="0" anchor="b"/>
                </a:tc>
                <a:tc>
                  <a:txBody>
                    <a:bodyPr/>
                    <a:lstStyle/>
                    <a:p>
                      <a:pPr algn="ctr" fontAlgn="b"/>
                      <a:r>
                        <a:rPr lang="en-US" sz="1400" b="0" i="0" u="none" strike="noStrike">
                          <a:solidFill>
                            <a:srgbClr val="000000"/>
                          </a:solidFill>
                          <a:latin typeface="Arial"/>
                        </a:rPr>
                        <a:t>917.9</a:t>
                      </a:r>
                    </a:p>
                  </a:txBody>
                  <a:tcPr marL="9525" marR="9525" marT="9525" marB="0" anchor="b"/>
                </a:tc>
                <a:tc>
                  <a:txBody>
                    <a:bodyPr/>
                    <a:lstStyle/>
                    <a:p>
                      <a:pPr algn="ctr" fontAlgn="b"/>
                      <a:r>
                        <a:rPr lang="en-US" sz="1400" b="0" i="0" u="none" strike="noStrike">
                          <a:solidFill>
                            <a:srgbClr val="000000"/>
                          </a:solidFill>
                          <a:latin typeface="Arial"/>
                        </a:rPr>
                        <a:t>214</a:t>
                      </a:r>
                    </a:p>
                  </a:txBody>
                  <a:tcPr marL="9525" marR="9525" marT="9525" marB="0" anchor="b"/>
                </a:tc>
                <a:tc>
                  <a:txBody>
                    <a:bodyPr/>
                    <a:lstStyle/>
                    <a:p>
                      <a:pPr algn="ctr" fontAlgn="b"/>
                      <a:r>
                        <a:rPr lang="en-US" sz="1400" b="0" i="0" u="none" strike="noStrike">
                          <a:solidFill>
                            <a:srgbClr val="000000"/>
                          </a:solidFill>
                          <a:latin typeface="Arial"/>
                        </a:rPr>
                        <a:t>112.1</a:t>
                      </a:r>
                    </a:p>
                  </a:txBody>
                  <a:tcPr marL="9525" marR="9525" marT="9525" marB="0" anchor="b"/>
                </a:tc>
                <a:tc>
                  <a:txBody>
                    <a:bodyPr/>
                    <a:lstStyle/>
                    <a:p>
                      <a:pPr algn="ctr" fontAlgn="b"/>
                      <a:r>
                        <a:rPr lang="en-US" sz="1400" b="0" i="0" u="none" strike="noStrike" dirty="0">
                          <a:solidFill>
                            <a:srgbClr val="000000"/>
                          </a:solidFill>
                          <a:latin typeface="Arial"/>
                        </a:rPr>
                        <a:t>62.8</a:t>
                      </a:r>
                    </a:p>
                  </a:txBody>
                  <a:tcPr marL="9525" marR="9525" marT="9525" marB="0" anchor="b"/>
                </a:tc>
                <a:tc>
                  <a:txBody>
                    <a:bodyPr/>
                    <a:lstStyle/>
                    <a:p>
                      <a:pPr algn="ctr" fontAlgn="b"/>
                      <a:r>
                        <a:rPr lang="en-US" sz="1400" b="0" i="0" u="none" strike="noStrike" dirty="0">
                          <a:solidFill>
                            <a:srgbClr val="000000"/>
                          </a:solidFill>
                          <a:latin typeface="Arial"/>
                        </a:rPr>
                        <a:t>675.3</a:t>
                      </a:r>
                    </a:p>
                  </a:txBody>
                  <a:tcPr marL="9525" marR="9525" marT="9525" marB="0" anchor="b"/>
                </a:tc>
                <a:extLst>
                  <a:ext uri="{0D108BD9-81ED-4DB2-BD59-A6C34878D82A}">
                    <a16:rowId xmlns:a16="http://schemas.microsoft.com/office/drawing/2014/main" val="10004"/>
                  </a:ext>
                </a:extLst>
              </a:tr>
              <a:tr h="253477">
                <a:tc>
                  <a:txBody>
                    <a:bodyPr/>
                    <a:lstStyle/>
                    <a:p>
                      <a:pPr algn="ctr" fontAlgn="b"/>
                      <a:r>
                        <a:rPr lang="en-US" sz="1400" b="0" i="0" u="none" strike="noStrike">
                          <a:solidFill>
                            <a:srgbClr val="000000"/>
                          </a:solidFill>
                          <a:latin typeface="Arial"/>
                        </a:rPr>
                        <a:t>4</a:t>
                      </a:r>
                    </a:p>
                  </a:txBody>
                  <a:tcPr marL="9525" marR="9525" marT="9525" marB="0" anchor="b"/>
                </a:tc>
                <a:tc>
                  <a:txBody>
                    <a:bodyPr/>
                    <a:lstStyle/>
                    <a:p>
                      <a:pPr algn="ctr" fontAlgn="b"/>
                      <a:r>
                        <a:rPr lang="mn-MN" sz="1400" b="0" i="0" u="none" strike="noStrike">
                          <a:solidFill>
                            <a:srgbClr val="000000"/>
                          </a:solidFill>
                          <a:latin typeface="Arial"/>
                        </a:rPr>
                        <a:t>Зүүнбүрэн</a:t>
                      </a:r>
                    </a:p>
                  </a:txBody>
                  <a:tcPr marL="9525" marR="9525" marT="9525" marB="0" anchor="b"/>
                </a:tc>
                <a:tc>
                  <a:txBody>
                    <a:bodyPr/>
                    <a:lstStyle/>
                    <a:p>
                      <a:pPr algn="ctr" fontAlgn="b"/>
                      <a:r>
                        <a:rPr lang="en-US" sz="1400" b="0" i="0" u="none" strike="noStrike">
                          <a:solidFill>
                            <a:srgbClr val="000000"/>
                          </a:solidFill>
                          <a:latin typeface="Arial"/>
                        </a:rPr>
                        <a:t>168.0</a:t>
                      </a:r>
                    </a:p>
                  </a:txBody>
                  <a:tcPr marL="9525" marR="9525" marT="9525" marB="0" anchor="b"/>
                </a:tc>
                <a:tc>
                  <a:txBody>
                    <a:bodyPr/>
                    <a:lstStyle/>
                    <a:p>
                      <a:pPr algn="ctr" fontAlgn="b"/>
                      <a:r>
                        <a:rPr lang="en-US" sz="1400" b="0" i="0" u="none" strike="noStrike">
                          <a:solidFill>
                            <a:srgbClr val="000000"/>
                          </a:solidFill>
                          <a:latin typeface="Arial"/>
                        </a:rPr>
                        <a:t>64</a:t>
                      </a:r>
                    </a:p>
                  </a:txBody>
                  <a:tcPr marL="9525" marR="9525" marT="9525" marB="0" anchor="b"/>
                </a:tc>
                <a:tc>
                  <a:txBody>
                    <a:bodyPr/>
                    <a:lstStyle/>
                    <a:p>
                      <a:pPr algn="ctr" fontAlgn="b"/>
                      <a:r>
                        <a:rPr lang="en-US" sz="1400" b="0" i="0" u="none" strike="noStrike">
                          <a:solidFill>
                            <a:srgbClr val="000000"/>
                          </a:solidFill>
                          <a:latin typeface="Arial"/>
                        </a:rPr>
                        <a:t>159.4</a:t>
                      </a:r>
                    </a:p>
                  </a:txBody>
                  <a:tcPr marL="9525" marR="9525" marT="9525" marB="0" anchor="b"/>
                </a:tc>
                <a:tc>
                  <a:txBody>
                    <a:bodyPr/>
                    <a:lstStyle/>
                    <a:p>
                      <a:pPr algn="ctr" fontAlgn="b"/>
                      <a:r>
                        <a:rPr lang="en-US" sz="1400" b="0" i="0" u="none" strike="noStrike">
                          <a:solidFill>
                            <a:srgbClr val="000000"/>
                          </a:solidFill>
                          <a:latin typeface="Arial"/>
                        </a:rPr>
                        <a:t>23</a:t>
                      </a:r>
                    </a:p>
                  </a:txBody>
                  <a:tcPr marL="9525" marR="9525" marT="9525" marB="0" anchor="b"/>
                </a:tc>
                <a:tc>
                  <a:txBody>
                    <a:bodyPr/>
                    <a:lstStyle/>
                    <a:p>
                      <a:pPr algn="ctr" fontAlgn="b"/>
                      <a:r>
                        <a:rPr lang="en-US" sz="1400" b="0" i="0" u="none" strike="noStrike">
                          <a:solidFill>
                            <a:srgbClr val="000000"/>
                          </a:solidFill>
                          <a:latin typeface="Arial"/>
                        </a:rPr>
                        <a:t>11.5</a:t>
                      </a:r>
                    </a:p>
                  </a:txBody>
                  <a:tcPr marL="9525" marR="9525" marT="9525" marB="0" anchor="b"/>
                </a:tc>
                <a:tc>
                  <a:txBody>
                    <a:bodyPr/>
                    <a:lstStyle/>
                    <a:p>
                      <a:pPr algn="ctr" fontAlgn="b"/>
                      <a:r>
                        <a:rPr lang="en-US" sz="1400" b="0" i="0" u="none" strike="noStrike">
                          <a:solidFill>
                            <a:srgbClr val="000000"/>
                          </a:solidFill>
                          <a:latin typeface="Arial"/>
                        </a:rPr>
                        <a:t>15.6</a:t>
                      </a:r>
                    </a:p>
                  </a:txBody>
                  <a:tcPr marL="9525" marR="9525" marT="9525" marB="0" anchor="b"/>
                </a:tc>
                <a:tc>
                  <a:txBody>
                    <a:bodyPr/>
                    <a:lstStyle/>
                    <a:p>
                      <a:pPr algn="ctr" fontAlgn="b"/>
                      <a:r>
                        <a:rPr lang="en-US" sz="1400" b="0" i="0" u="none" strike="noStrike" dirty="0">
                          <a:solidFill>
                            <a:srgbClr val="000000"/>
                          </a:solidFill>
                          <a:latin typeface="Arial"/>
                        </a:rPr>
                        <a:t>94.1</a:t>
                      </a:r>
                    </a:p>
                  </a:txBody>
                  <a:tcPr marL="9525" marR="9525" marT="9525" marB="0" anchor="b"/>
                </a:tc>
                <a:extLst>
                  <a:ext uri="{0D108BD9-81ED-4DB2-BD59-A6C34878D82A}">
                    <a16:rowId xmlns:a16="http://schemas.microsoft.com/office/drawing/2014/main" val="10005"/>
                  </a:ext>
                </a:extLst>
              </a:tr>
              <a:tr h="253477">
                <a:tc>
                  <a:txBody>
                    <a:bodyPr/>
                    <a:lstStyle/>
                    <a:p>
                      <a:pPr algn="ctr" fontAlgn="b"/>
                      <a:r>
                        <a:rPr lang="en-US" sz="1400" b="0" i="0" u="none" strike="noStrike">
                          <a:solidFill>
                            <a:srgbClr val="000000"/>
                          </a:solidFill>
                          <a:latin typeface="Arial"/>
                        </a:rPr>
                        <a:t>5</a:t>
                      </a:r>
                    </a:p>
                  </a:txBody>
                  <a:tcPr marL="9525" marR="9525" marT="9525" marB="0" anchor="b"/>
                </a:tc>
                <a:tc>
                  <a:txBody>
                    <a:bodyPr/>
                    <a:lstStyle/>
                    <a:p>
                      <a:pPr algn="ctr" fontAlgn="b"/>
                      <a:r>
                        <a:rPr lang="mn-MN" sz="1400" b="0" i="0" u="none" strike="noStrike">
                          <a:solidFill>
                            <a:srgbClr val="000000"/>
                          </a:solidFill>
                          <a:latin typeface="Arial"/>
                        </a:rPr>
                        <a:t>Орхон </a:t>
                      </a:r>
                    </a:p>
                  </a:txBody>
                  <a:tcPr marL="9525" marR="9525" marT="9525" marB="0" anchor="b"/>
                </a:tc>
                <a:tc>
                  <a:txBody>
                    <a:bodyPr/>
                    <a:lstStyle/>
                    <a:p>
                      <a:pPr algn="ctr" fontAlgn="b"/>
                      <a:r>
                        <a:rPr lang="en-US" sz="1400" b="0" i="0" u="none" strike="noStrike">
                          <a:solidFill>
                            <a:srgbClr val="000000"/>
                          </a:solidFill>
                          <a:latin typeface="Arial"/>
                        </a:rPr>
                        <a:t>168.0</a:t>
                      </a:r>
                    </a:p>
                  </a:txBody>
                  <a:tcPr marL="9525" marR="9525" marT="9525" marB="0" anchor="b"/>
                </a:tc>
                <a:tc>
                  <a:txBody>
                    <a:bodyPr/>
                    <a:lstStyle/>
                    <a:p>
                      <a:pPr algn="ctr" fontAlgn="b"/>
                      <a:r>
                        <a:rPr lang="en-US" sz="1400" b="0" i="0" u="none" strike="noStrike">
                          <a:solidFill>
                            <a:srgbClr val="000000"/>
                          </a:solidFill>
                          <a:latin typeface="Arial"/>
                        </a:rPr>
                        <a:t>28</a:t>
                      </a:r>
                    </a:p>
                  </a:txBody>
                  <a:tcPr marL="9525" marR="9525" marT="9525" marB="0" anchor="b"/>
                </a:tc>
                <a:tc>
                  <a:txBody>
                    <a:bodyPr/>
                    <a:lstStyle/>
                    <a:p>
                      <a:pPr algn="ctr" fontAlgn="b"/>
                      <a:r>
                        <a:rPr lang="en-US" sz="1400" b="0" i="0" u="none" strike="noStrike">
                          <a:solidFill>
                            <a:srgbClr val="000000"/>
                          </a:solidFill>
                          <a:latin typeface="Arial"/>
                        </a:rPr>
                        <a:t>205.4</a:t>
                      </a:r>
                    </a:p>
                  </a:txBody>
                  <a:tcPr marL="9525" marR="9525" marT="9525" marB="0" anchor="b"/>
                </a:tc>
                <a:tc>
                  <a:txBody>
                    <a:bodyPr/>
                    <a:lstStyle/>
                    <a:p>
                      <a:pPr algn="ctr" fontAlgn="b"/>
                      <a:r>
                        <a:rPr lang="en-US" sz="1400" b="0" i="0" u="none" strike="noStrike">
                          <a:solidFill>
                            <a:srgbClr val="000000"/>
                          </a:solidFill>
                          <a:latin typeface="Arial"/>
                        </a:rPr>
                        <a:t>75</a:t>
                      </a:r>
                    </a:p>
                  </a:txBody>
                  <a:tcPr marL="9525" marR="9525" marT="9525" marB="0" anchor="b"/>
                </a:tc>
                <a:tc>
                  <a:txBody>
                    <a:bodyPr/>
                    <a:lstStyle/>
                    <a:p>
                      <a:pPr algn="ctr" fontAlgn="b"/>
                      <a:r>
                        <a:rPr lang="en-US" sz="1400" b="0" i="0" u="none" strike="noStrike">
                          <a:solidFill>
                            <a:srgbClr val="000000"/>
                          </a:solidFill>
                          <a:latin typeface="Arial"/>
                        </a:rPr>
                        <a:t>73.8</a:t>
                      </a:r>
                    </a:p>
                  </a:txBody>
                  <a:tcPr marL="9525" marR="9525" marT="9525" marB="0" anchor="b"/>
                </a:tc>
                <a:tc>
                  <a:txBody>
                    <a:bodyPr/>
                    <a:lstStyle/>
                    <a:p>
                      <a:pPr algn="ctr" fontAlgn="b"/>
                      <a:r>
                        <a:rPr lang="en-US" sz="1400" b="0" i="0" u="none" strike="noStrike">
                          <a:solidFill>
                            <a:srgbClr val="000000"/>
                          </a:solidFill>
                          <a:latin typeface="Arial"/>
                        </a:rPr>
                        <a:t>34.4</a:t>
                      </a:r>
                    </a:p>
                  </a:txBody>
                  <a:tcPr marL="9525" marR="9525" marT="9525" marB="0" anchor="b"/>
                </a:tc>
                <a:tc>
                  <a:txBody>
                    <a:bodyPr/>
                    <a:lstStyle/>
                    <a:p>
                      <a:pPr algn="ctr" fontAlgn="b"/>
                      <a:r>
                        <a:rPr lang="en-US" sz="1400" b="0" i="0" u="none" strike="noStrike" dirty="0">
                          <a:solidFill>
                            <a:srgbClr val="000000"/>
                          </a:solidFill>
                          <a:latin typeface="Arial"/>
                        </a:rPr>
                        <a:t>29.2</a:t>
                      </a:r>
                    </a:p>
                  </a:txBody>
                  <a:tcPr marL="9525" marR="9525" marT="9525" marB="0" anchor="b"/>
                </a:tc>
                <a:extLst>
                  <a:ext uri="{0D108BD9-81ED-4DB2-BD59-A6C34878D82A}">
                    <a16:rowId xmlns:a16="http://schemas.microsoft.com/office/drawing/2014/main" val="10006"/>
                  </a:ext>
                </a:extLst>
              </a:tr>
              <a:tr h="253477">
                <a:tc>
                  <a:txBody>
                    <a:bodyPr/>
                    <a:lstStyle/>
                    <a:p>
                      <a:pPr algn="ctr" fontAlgn="b"/>
                      <a:r>
                        <a:rPr lang="en-US" sz="1400" b="0" i="0" u="none" strike="noStrike">
                          <a:solidFill>
                            <a:srgbClr val="000000"/>
                          </a:solidFill>
                          <a:latin typeface="Arial"/>
                        </a:rPr>
                        <a:t>6</a:t>
                      </a:r>
                    </a:p>
                  </a:txBody>
                  <a:tcPr marL="9525" marR="9525" marT="9525" marB="0" anchor="b"/>
                </a:tc>
                <a:tc>
                  <a:txBody>
                    <a:bodyPr/>
                    <a:lstStyle/>
                    <a:p>
                      <a:pPr algn="ctr" fontAlgn="b"/>
                      <a:r>
                        <a:rPr lang="mn-MN" sz="1400" b="0" i="0" u="none" strike="noStrike">
                          <a:solidFill>
                            <a:srgbClr val="000000"/>
                          </a:solidFill>
                          <a:latin typeface="Arial"/>
                        </a:rPr>
                        <a:t>Сант</a:t>
                      </a:r>
                    </a:p>
                  </a:txBody>
                  <a:tcPr marL="9525" marR="9525" marT="9525" marB="0" anchor="b"/>
                </a:tc>
                <a:tc>
                  <a:txBody>
                    <a:bodyPr/>
                    <a:lstStyle/>
                    <a:p>
                      <a:pPr algn="ctr" fontAlgn="b"/>
                      <a:r>
                        <a:rPr lang="en-US" sz="1400" b="0" i="0" u="none" strike="noStrike">
                          <a:solidFill>
                            <a:srgbClr val="000000"/>
                          </a:solidFill>
                          <a:latin typeface="Arial"/>
                        </a:rPr>
                        <a:t>168.0</a:t>
                      </a:r>
                    </a:p>
                  </a:txBody>
                  <a:tcPr marL="9525" marR="9525" marT="9525" marB="0" anchor="b"/>
                </a:tc>
                <a:tc>
                  <a:txBody>
                    <a:bodyPr/>
                    <a:lstStyle/>
                    <a:p>
                      <a:pPr algn="ctr" fontAlgn="b"/>
                      <a:r>
                        <a:rPr lang="en-US" sz="1400" b="0" i="0" u="none" strike="noStrike">
                          <a:solidFill>
                            <a:srgbClr val="000000"/>
                          </a:solidFill>
                          <a:latin typeface="Arial"/>
                        </a:rPr>
                        <a:t>40</a:t>
                      </a:r>
                    </a:p>
                  </a:txBody>
                  <a:tcPr marL="9525" marR="9525" marT="9525" marB="0" anchor="b"/>
                </a:tc>
                <a:tc>
                  <a:txBody>
                    <a:bodyPr/>
                    <a:lstStyle/>
                    <a:p>
                      <a:pPr algn="ctr" fontAlgn="b"/>
                      <a:r>
                        <a:rPr lang="en-US" sz="1400" b="0" i="0" u="none" strike="noStrike">
                          <a:solidFill>
                            <a:srgbClr val="000000"/>
                          </a:solidFill>
                          <a:latin typeface="Arial"/>
                        </a:rPr>
                        <a:t>156.4</a:t>
                      </a:r>
                    </a:p>
                  </a:txBody>
                  <a:tcPr marL="9525" marR="9525" marT="9525" marB="0" anchor="b"/>
                </a:tc>
                <a:tc>
                  <a:txBody>
                    <a:bodyPr/>
                    <a:lstStyle/>
                    <a:p>
                      <a:pPr algn="ctr" fontAlgn="b"/>
                      <a:r>
                        <a:rPr lang="en-US" sz="1400" b="0" i="0" u="none" strike="noStrike">
                          <a:solidFill>
                            <a:srgbClr val="000000"/>
                          </a:solidFill>
                          <a:latin typeface="Arial"/>
                        </a:rPr>
                        <a:t>103</a:t>
                      </a:r>
                    </a:p>
                  </a:txBody>
                  <a:tcPr marL="9525" marR="9525" marT="9525" marB="0" anchor="b"/>
                </a:tc>
                <a:tc>
                  <a:txBody>
                    <a:bodyPr/>
                    <a:lstStyle/>
                    <a:p>
                      <a:pPr algn="ctr" fontAlgn="b"/>
                      <a:r>
                        <a:rPr lang="en-US" sz="1400" b="0" i="0" u="none" strike="noStrike">
                          <a:solidFill>
                            <a:srgbClr val="000000"/>
                          </a:solidFill>
                          <a:latin typeface="Arial"/>
                        </a:rPr>
                        <a:t>52.3</a:t>
                      </a:r>
                    </a:p>
                  </a:txBody>
                  <a:tcPr marL="9525" marR="9525" marT="9525" marB="0" anchor="b"/>
                </a:tc>
                <a:tc>
                  <a:txBody>
                    <a:bodyPr/>
                    <a:lstStyle/>
                    <a:p>
                      <a:pPr algn="ctr" fontAlgn="b"/>
                      <a:r>
                        <a:rPr lang="en-US" sz="1400" b="0" i="0" u="none" strike="noStrike">
                          <a:solidFill>
                            <a:srgbClr val="000000"/>
                          </a:solidFill>
                          <a:latin typeface="Arial"/>
                        </a:rPr>
                        <a:t>25.7</a:t>
                      </a:r>
                    </a:p>
                  </a:txBody>
                  <a:tcPr marL="9525" marR="9525" marT="9525" marB="0" anchor="b"/>
                </a:tc>
                <a:tc>
                  <a:txBody>
                    <a:bodyPr/>
                    <a:lstStyle/>
                    <a:p>
                      <a:pPr algn="ctr" fontAlgn="b"/>
                      <a:r>
                        <a:rPr lang="en-US" sz="1400" b="0" i="0" u="none" strike="noStrike" dirty="0">
                          <a:solidFill>
                            <a:srgbClr val="000000"/>
                          </a:solidFill>
                          <a:latin typeface="Arial"/>
                        </a:rPr>
                        <a:t>48.9</a:t>
                      </a:r>
                    </a:p>
                  </a:txBody>
                  <a:tcPr marL="9525" marR="9525" marT="9525" marB="0" anchor="b"/>
                </a:tc>
                <a:extLst>
                  <a:ext uri="{0D108BD9-81ED-4DB2-BD59-A6C34878D82A}">
                    <a16:rowId xmlns:a16="http://schemas.microsoft.com/office/drawing/2014/main" val="10007"/>
                  </a:ext>
                </a:extLst>
              </a:tr>
              <a:tr h="253477">
                <a:tc>
                  <a:txBody>
                    <a:bodyPr/>
                    <a:lstStyle/>
                    <a:p>
                      <a:pPr algn="ctr" fontAlgn="b"/>
                      <a:r>
                        <a:rPr lang="en-US" sz="1400" b="0" i="0" u="none" strike="noStrike">
                          <a:solidFill>
                            <a:srgbClr val="000000"/>
                          </a:solidFill>
                          <a:latin typeface="Arial"/>
                        </a:rPr>
                        <a:t>7</a:t>
                      </a:r>
                    </a:p>
                  </a:txBody>
                  <a:tcPr marL="9525" marR="9525" marT="9525" marB="0" anchor="b"/>
                </a:tc>
                <a:tc>
                  <a:txBody>
                    <a:bodyPr/>
                    <a:lstStyle/>
                    <a:p>
                      <a:pPr algn="ctr" fontAlgn="b"/>
                      <a:r>
                        <a:rPr lang="mn-MN" sz="1400" b="0" i="0" u="none" strike="noStrike">
                          <a:solidFill>
                            <a:srgbClr val="000000"/>
                          </a:solidFill>
                          <a:latin typeface="Arial"/>
                        </a:rPr>
                        <a:t>Түшиг</a:t>
                      </a:r>
                    </a:p>
                  </a:txBody>
                  <a:tcPr marL="9525" marR="9525" marT="9525" marB="0" anchor="b"/>
                </a:tc>
                <a:tc>
                  <a:txBody>
                    <a:bodyPr/>
                    <a:lstStyle/>
                    <a:p>
                      <a:pPr algn="ctr" fontAlgn="b"/>
                      <a:r>
                        <a:rPr lang="en-US" sz="1400" b="0" i="0" u="none" strike="noStrike">
                          <a:solidFill>
                            <a:srgbClr val="000000"/>
                          </a:solidFill>
                          <a:latin typeface="Arial"/>
                        </a:rPr>
                        <a:t>178.0</a:t>
                      </a:r>
                    </a:p>
                  </a:txBody>
                  <a:tcPr marL="9525" marR="9525" marT="9525" marB="0" anchor="b"/>
                </a:tc>
                <a:tc>
                  <a:txBody>
                    <a:bodyPr/>
                    <a:lstStyle/>
                    <a:p>
                      <a:pPr algn="ctr" fontAlgn="b"/>
                      <a:r>
                        <a:rPr lang="en-US" sz="1400" b="0" i="0" u="none" strike="noStrike">
                          <a:solidFill>
                            <a:srgbClr val="000000"/>
                          </a:solidFill>
                          <a:latin typeface="Arial"/>
                        </a:rPr>
                        <a:t>52</a:t>
                      </a:r>
                    </a:p>
                  </a:txBody>
                  <a:tcPr marL="9525" marR="9525" marT="9525" marB="0" anchor="b"/>
                </a:tc>
                <a:tc>
                  <a:txBody>
                    <a:bodyPr/>
                    <a:lstStyle/>
                    <a:p>
                      <a:pPr algn="ctr" fontAlgn="b"/>
                      <a:r>
                        <a:rPr lang="en-US" sz="1400" b="0" i="0" u="none" strike="noStrike">
                          <a:solidFill>
                            <a:srgbClr val="000000"/>
                          </a:solidFill>
                          <a:latin typeface="Arial"/>
                        </a:rPr>
                        <a:t>174.7</a:t>
                      </a:r>
                    </a:p>
                  </a:txBody>
                  <a:tcPr marL="9525" marR="9525" marT="9525" marB="0" anchor="b"/>
                </a:tc>
                <a:tc>
                  <a:txBody>
                    <a:bodyPr/>
                    <a:lstStyle/>
                    <a:p>
                      <a:pPr algn="ctr" fontAlgn="b"/>
                      <a:r>
                        <a:rPr lang="en-US" sz="1400" b="0" i="0" u="none" strike="noStrike">
                          <a:solidFill>
                            <a:srgbClr val="000000"/>
                          </a:solidFill>
                          <a:latin typeface="Arial"/>
                        </a:rPr>
                        <a:t>65</a:t>
                      </a:r>
                    </a:p>
                  </a:txBody>
                  <a:tcPr marL="9525" marR="9525" marT="9525" marB="0" anchor="b"/>
                </a:tc>
                <a:tc>
                  <a:txBody>
                    <a:bodyPr/>
                    <a:lstStyle/>
                    <a:p>
                      <a:pPr algn="ctr" fontAlgn="b"/>
                      <a:r>
                        <a:rPr lang="en-US" sz="1400" b="0" i="0" u="none" strike="noStrike">
                          <a:solidFill>
                            <a:srgbClr val="000000"/>
                          </a:solidFill>
                          <a:latin typeface="Arial"/>
                        </a:rPr>
                        <a:t>21.2</a:t>
                      </a:r>
                    </a:p>
                  </a:txBody>
                  <a:tcPr marL="9525" marR="9525" marT="9525" marB="0" anchor="b"/>
                </a:tc>
                <a:tc>
                  <a:txBody>
                    <a:bodyPr/>
                    <a:lstStyle/>
                    <a:p>
                      <a:pPr algn="ctr" fontAlgn="b"/>
                      <a:r>
                        <a:rPr lang="en-US" sz="1400" b="0" i="0" u="none" strike="noStrike">
                          <a:solidFill>
                            <a:srgbClr val="000000"/>
                          </a:solidFill>
                          <a:latin typeface="Arial"/>
                        </a:rPr>
                        <a:t>19.8</a:t>
                      </a:r>
                    </a:p>
                  </a:txBody>
                  <a:tcPr marL="9525" marR="9525" marT="9525" marB="0" anchor="b"/>
                </a:tc>
                <a:tc>
                  <a:txBody>
                    <a:bodyPr/>
                    <a:lstStyle/>
                    <a:p>
                      <a:pPr algn="ctr" fontAlgn="b"/>
                      <a:r>
                        <a:rPr lang="en-US" sz="1400" b="0" i="0" u="none" strike="noStrike" dirty="0">
                          <a:solidFill>
                            <a:srgbClr val="000000"/>
                          </a:solidFill>
                          <a:latin typeface="Arial"/>
                        </a:rPr>
                        <a:t>101.3</a:t>
                      </a:r>
                    </a:p>
                  </a:txBody>
                  <a:tcPr marL="9525" marR="9525" marT="9525" marB="0" anchor="b"/>
                </a:tc>
                <a:extLst>
                  <a:ext uri="{0D108BD9-81ED-4DB2-BD59-A6C34878D82A}">
                    <a16:rowId xmlns:a16="http://schemas.microsoft.com/office/drawing/2014/main" val="10008"/>
                  </a:ext>
                </a:extLst>
              </a:tr>
              <a:tr h="253477">
                <a:tc>
                  <a:txBody>
                    <a:bodyPr/>
                    <a:lstStyle/>
                    <a:p>
                      <a:pPr algn="ctr" fontAlgn="b"/>
                      <a:r>
                        <a:rPr lang="en-US" sz="1400" b="0" i="0" u="none" strike="noStrike">
                          <a:solidFill>
                            <a:srgbClr val="000000"/>
                          </a:solidFill>
                          <a:latin typeface="Arial"/>
                        </a:rPr>
                        <a:t>8</a:t>
                      </a:r>
                    </a:p>
                  </a:txBody>
                  <a:tcPr marL="9525" marR="9525" marT="9525" marB="0" anchor="b"/>
                </a:tc>
                <a:tc>
                  <a:txBody>
                    <a:bodyPr/>
                    <a:lstStyle/>
                    <a:p>
                      <a:pPr algn="ctr" fontAlgn="b"/>
                      <a:r>
                        <a:rPr lang="mn-MN" sz="1400" b="0" i="0" u="none" strike="noStrike">
                          <a:solidFill>
                            <a:srgbClr val="000000"/>
                          </a:solidFill>
                          <a:latin typeface="Arial"/>
                        </a:rPr>
                        <a:t>Баянгол</a:t>
                      </a:r>
                    </a:p>
                  </a:txBody>
                  <a:tcPr marL="9525" marR="9525" marT="9525" marB="0" anchor="b"/>
                </a:tc>
                <a:tc>
                  <a:txBody>
                    <a:bodyPr/>
                    <a:lstStyle/>
                    <a:p>
                      <a:pPr algn="ctr" fontAlgn="b"/>
                      <a:r>
                        <a:rPr lang="en-US" sz="1400" b="0" i="0" u="none" strike="noStrike">
                          <a:solidFill>
                            <a:srgbClr val="000000"/>
                          </a:solidFill>
                          <a:latin typeface="Arial"/>
                        </a:rPr>
                        <a:t>285.0</a:t>
                      </a:r>
                    </a:p>
                  </a:txBody>
                  <a:tcPr marL="9525" marR="9525" marT="9525" marB="0" anchor="b"/>
                </a:tc>
                <a:tc>
                  <a:txBody>
                    <a:bodyPr/>
                    <a:lstStyle/>
                    <a:p>
                      <a:pPr algn="ctr" fontAlgn="b"/>
                      <a:r>
                        <a:rPr lang="en-US" sz="1400" b="0" i="0" u="none" strike="noStrike">
                          <a:solidFill>
                            <a:srgbClr val="000000"/>
                          </a:solidFill>
                          <a:latin typeface="Arial"/>
                        </a:rPr>
                        <a:t>16</a:t>
                      </a:r>
                    </a:p>
                  </a:txBody>
                  <a:tcPr marL="9525" marR="9525" marT="9525" marB="0" anchor="b"/>
                </a:tc>
                <a:tc>
                  <a:txBody>
                    <a:bodyPr/>
                    <a:lstStyle/>
                    <a:p>
                      <a:pPr algn="ctr" fontAlgn="b"/>
                      <a:r>
                        <a:rPr lang="en-US" sz="1400" b="0" i="0" u="none" strike="noStrike">
                          <a:solidFill>
                            <a:srgbClr val="000000"/>
                          </a:solidFill>
                          <a:latin typeface="Arial"/>
                        </a:rPr>
                        <a:t>202.4</a:t>
                      </a:r>
                    </a:p>
                  </a:txBody>
                  <a:tcPr marL="9525" marR="9525" marT="9525" marB="0" anchor="b"/>
                </a:tc>
                <a:tc>
                  <a:txBody>
                    <a:bodyPr/>
                    <a:lstStyle/>
                    <a:p>
                      <a:pPr algn="ctr" fontAlgn="b"/>
                      <a:r>
                        <a:rPr lang="en-US" sz="1400" b="0" i="0" u="none" strike="noStrike">
                          <a:solidFill>
                            <a:srgbClr val="000000"/>
                          </a:solidFill>
                          <a:latin typeface="Arial"/>
                        </a:rPr>
                        <a:t>47</a:t>
                      </a:r>
                    </a:p>
                  </a:txBody>
                  <a:tcPr marL="9525" marR="9525" marT="9525" marB="0" anchor="b"/>
                </a:tc>
                <a:tc>
                  <a:txBody>
                    <a:bodyPr/>
                    <a:lstStyle/>
                    <a:p>
                      <a:pPr algn="ctr" fontAlgn="b"/>
                      <a:r>
                        <a:rPr lang="en-US" sz="1400" b="0" i="0" u="none" strike="noStrike">
                          <a:solidFill>
                            <a:srgbClr val="000000"/>
                          </a:solidFill>
                          <a:latin typeface="Arial"/>
                        </a:rPr>
                        <a:t>78.7</a:t>
                      </a:r>
                    </a:p>
                  </a:txBody>
                  <a:tcPr marL="9525" marR="9525" marT="9525" marB="0" anchor="b"/>
                </a:tc>
                <a:tc>
                  <a:txBody>
                    <a:bodyPr/>
                    <a:lstStyle/>
                    <a:p>
                      <a:pPr algn="ctr" fontAlgn="b"/>
                      <a:r>
                        <a:rPr lang="en-US" sz="1400" b="0" i="0" u="none" strike="noStrike">
                          <a:solidFill>
                            <a:srgbClr val="000000"/>
                          </a:solidFill>
                          <a:latin typeface="Arial"/>
                        </a:rPr>
                        <a:t>130.2</a:t>
                      </a:r>
                    </a:p>
                  </a:txBody>
                  <a:tcPr marL="9525" marR="9525" marT="9525" marB="0" anchor="b"/>
                </a:tc>
                <a:tc>
                  <a:txBody>
                    <a:bodyPr/>
                    <a:lstStyle/>
                    <a:p>
                      <a:pPr algn="ctr" fontAlgn="b"/>
                      <a:r>
                        <a:rPr lang="en-US" sz="1400" b="0" i="0" u="none" strike="noStrike" dirty="0">
                          <a:solidFill>
                            <a:srgbClr val="000000"/>
                          </a:solidFill>
                          <a:latin typeface="Arial"/>
                        </a:rPr>
                        <a:t>152.6</a:t>
                      </a:r>
                    </a:p>
                  </a:txBody>
                  <a:tcPr marL="9525" marR="9525" marT="9525" marB="0" anchor="b"/>
                </a:tc>
                <a:extLst>
                  <a:ext uri="{0D108BD9-81ED-4DB2-BD59-A6C34878D82A}">
                    <a16:rowId xmlns:a16="http://schemas.microsoft.com/office/drawing/2014/main" val="10009"/>
                  </a:ext>
                </a:extLst>
              </a:tr>
              <a:tr h="253477">
                <a:tc>
                  <a:txBody>
                    <a:bodyPr/>
                    <a:lstStyle/>
                    <a:p>
                      <a:pPr algn="ctr" fontAlgn="b"/>
                      <a:r>
                        <a:rPr lang="en-US" sz="1400" b="0" i="0" u="none" strike="noStrike">
                          <a:solidFill>
                            <a:srgbClr val="000000"/>
                          </a:solidFill>
                          <a:latin typeface="Arial"/>
                        </a:rPr>
                        <a:t>9</a:t>
                      </a:r>
                    </a:p>
                  </a:txBody>
                  <a:tcPr marL="9525" marR="9525" marT="9525" marB="0" anchor="b"/>
                </a:tc>
                <a:tc>
                  <a:txBody>
                    <a:bodyPr/>
                    <a:lstStyle/>
                    <a:p>
                      <a:pPr algn="ctr" fontAlgn="b"/>
                      <a:r>
                        <a:rPr lang="mn-MN" sz="1400" b="0" i="0" u="none" strike="noStrike">
                          <a:solidFill>
                            <a:srgbClr val="000000"/>
                          </a:solidFill>
                          <a:latin typeface="Arial"/>
                        </a:rPr>
                        <a:t>Жавхлант</a:t>
                      </a:r>
                    </a:p>
                  </a:txBody>
                  <a:tcPr marL="9525" marR="9525" marT="9525" marB="0" anchor="b"/>
                </a:tc>
                <a:tc>
                  <a:txBody>
                    <a:bodyPr/>
                    <a:lstStyle/>
                    <a:p>
                      <a:pPr algn="ctr" fontAlgn="b"/>
                      <a:r>
                        <a:rPr lang="en-US" sz="1400" b="0" i="0" u="none" strike="noStrike">
                          <a:solidFill>
                            <a:srgbClr val="000000"/>
                          </a:solidFill>
                          <a:latin typeface="Arial"/>
                        </a:rPr>
                        <a:t>168.0</a:t>
                      </a:r>
                    </a:p>
                  </a:txBody>
                  <a:tcPr marL="9525" marR="9525" marT="9525" marB="0" anchor="b"/>
                </a:tc>
                <a:tc>
                  <a:txBody>
                    <a:bodyPr/>
                    <a:lstStyle/>
                    <a:p>
                      <a:pPr algn="ctr" fontAlgn="b"/>
                      <a:r>
                        <a:rPr lang="en-US" sz="1400" b="0" i="0" u="none" strike="noStrike">
                          <a:solidFill>
                            <a:srgbClr val="000000"/>
                          </a:solidFill>
                          <a:latin typeface="Arial"/>
                        </a:rPr>
                        <a:t>25</a:t>
                      </a:r>
                    </a:p>
                  </a:txBody>
                  <a:tcPr marL="9525" marR="9525" marT="9525" marB="0" anchor="b"/>
                </a:tc>
                <a:tc>
                  <a:txBody>
                    <a:bodyPr/>
                    <a:lstStyle/>
                    <a:p>
                      <a:pPr algn="ctr" fontAlgn="b"/>
                      <a:r>
                        <a:rPr lang="en-US" sz="1400" b="0" i="0" u="none" strike="noStrike">
                          <a:solidFill>
                            <a:srgbClr val="000000"/>
                          </a:solidFill>
                          <a:latin typeface="Arial"/>
                        </a:rPr>
                        <a:t>128.4</a:t>
                      </a:r>
                    </a:p>
                  </a:txBody>
                  <a:tcPr marL="9525" marR="9525" marT="9525" marB="0" anchor="b"/>
                </a:tc>
                <a:tc>
                  <a:txBody>
                    <a:bodyPr/>
                    <a:lstStyle/>
                    <a:p>
                      <a:pPr algn="ctr" fontAlgn="b"/>
                      <a:r>
                        <a:rPr lang="en-US" sz="1400" b="0" i="0" u="none" strike="noStrike">
                          <a:solidFill>
                            <a:srgbClr val="000000"/>
                          </a:solidFill>
                          <a:latin typeface="Arial"/>
                        </a:rPr>
                        <a:t>105</a:t>
                      </a:r>
                    </a:p>
                  </a:txBody>
                  <a:tcPr marL="9525" marR="9525" marT="9525" marB="0" anchor="b"/>
                </a:tc>
                <a:tc>
                  <a:txBody>
                    <a:bodyPr/>
                    <a:lstStyle/>
                    <a:p>
                      <a:pPr algn="ctr" fontAlgn="b"/>
                      <a:r>
                        <a:rPr lang="en-US" sz="1400" b="0" i="0" u="none" strike="noStrike">
                          <a:solidFill>
                            <a:srgbClr val="000000"/>
                          </a:solidFill>
                          <a:latin typeface="Arial"/>
                        </a:rPr>
                        <a:t>59.2</a:t>
                      </a:r>
                    </a:p>
                  </a:txBody>
                  <a:tcPr marL="9525" marR="9525" marT="9525" marB="0" anchor="b"/>
                </a:tc>
                <a:tc>
                  <a:txBody>
                    <a:bodyPr/>
                    <a:lstStyle/>
                    <a:p>
                      <a:pPr algn="ctr" fontAlgn="b"/>
                      <a:r>
                        <a:rPr lang="en-US" sz="1400" b="0" i="0" u="none" strike="noStrike">
                          <a:solidFill>
                            <a:srgbClr val="000000"/>
                          </a:solidFill>
                          <a:latin typeface="Arial"/>
                        </a:rPr>
                        <a:t>54.3</a:t>
                      </a:r>
                    </a:p>
                  </a:txBody>
                  <a:tcPr marL="9525" marR="9525" marT="9525" marB="0" anchor="b"/>
                </a:tc>
                <a:tc>
                  <a:txBody>
                    <a:bodyPr/>
                    <a:lstStyle/>
                    <a:p>
                      <a:pPr algn="ctr" fontAlgn="b"/>
                      <a:r>
                        <a:rPr lang="en-US" sz="1400" b="0" i="0" u="none" strike="noStrike" dirty="0">
                          <a:solidFill>
                            <a:srgbClr val="000000"/>
                          </a:solidFill>
                          <a:latin typeface="Arial"/>
                        </a:rPr>
                        <a:t>63.7</a:t>
                      </a:r>
                    </a:p>
                  </a:txBody>
                  <a:tcPr marL="9525" marR="9525" marT="9525" marB="0" anchor="b"/>
                </a:tc>
                <a:extLst>
                  <a:ext uri="{0D108BD9-81ED-4DB2-BD59-A6C34878D82A}">
                    <a16:rowId xmlns:a16="http://schemas.microsoft.com/office/drawing/2014/main" val="10010"/>
                  </a:ext>
                </a:extLst>
              </a:tr>
              <a:tr h="298182">
                <a:tc>
                  <a:txBody>
                    <a:bodyPr/>
                    <a:lstStyle/>
                    <a:p>
                      <a:pPr algn="ctr" fontAlgn="b"/>
                      <a:r>
                        <a:rPr lang="en-US" sz="1400" b="0" i="0" u="none" strike="noStrike">
                          <a:solidFill>
                            <a:srgbClr val="000000"/>
                          </a:solidFill>
                          <a:latin typeface="Arial"/>
                        </a:rPr>
                        <a:t>10</a:t>
                      </a:r>
                    </a:p>
                  </a:txBody>
                  <a:tcPr marL="9525" marR="9525" marT="9525" marB="0" anchor="b"/>
                </a:tc>
                <a:tc>
                  <a:txBody>
                    <a:bodyPr/>
                    <a:lstStyle/>
                    <a:p>
                      <a:pPr algn="ctr" fontAlgn="b"/>
                      <a:r>
                        <a:rPr lang="mn-MN" sz="1400" b="0" i="0" u="none" strike="noStrike">
                          <a:solidFill>
                            <a:srgbClr val="000000"/>
                          </a:solidFill>
                          <a:latin typeface="Arial"/>
                        </a:rPr>
                        <a:t>Цагааннуур</a:t>
                      </a:r>
                    </a:p>
                  </a:txBody>
                  <a:tcPr marL="9525" marR="9525" marT="9525" marB="0" anchor="b"/>
                </a:tc>
                <a:tc>
                  <a:txBody>
                    <a:bodyPr/>
                    <a:lstStyle/>
                    <a:p>
                      <a:pPr algn="ctr" fontAlgn="b"/>
                      <a:r>
                        <a:rPr lang="en-US" sz="1400" b="0" i="0" u="none" strike="noStrike">
                          <a:solidFill>
                            <a:srgbClr val="000000"/>
                          </a:solidFill>
                          <a:latin typeface="Arial"/>
                        </a:rPr>
                        <a:t>204.0</a:t>
                      </a:r>
                    </a:p>
                  </a:txBody>
                  <a:tcPr marL="9525" marR="9525" marT="9525" marB="0" anchor="b"/>
                </a:tc>
                <a:tc>
                  <a:txBody>
                    <a:bodyPr/>
                    <a:lstStyle/>
                    <a:p>
                      <a:pPr algn="ctr" fontAlgn="b"/>
                      <a:r>
                        <a:rPr lang="en-US" sz="1400" b="0" i="0" u="none" strike="noStrike">
                          <a:solidFill>
                            <a:srgbClr val="000000"/>
                          </a:solidFill>
                          <a:latin typeface="Arial"/>
                        </a:rPr>
                        <a:t>31</a:t>
                      </a:r>
                    </a:p>
                  </a:txBody>
                  <a:tcPr marL="9525" marR="9525" marT="9525" marB="0" anchor="b"/>
                </a:tc>
                <a:tc>
                  <a:txBody>
                    <a:bodyPr/>
                    <a:lstStyle/>
                    <a:p>
                      <a:pPr algn="ctr" fontAlgn="b"/>
                      <a:r>
                        <a:rPr lang="en-US" sz="1400" b="0" i="0" u="none" strike="noStrike">
                          <a:solidFill>
                            <a:srgbClr val="000000"/>
                          </a:solidFill>
                          <a:latin typeface="Arial"/>
                        </a:rPr>
                        <a:t>212.3</a:t>
                      </a:r>
                    </a:p>
                  </a:txBody>
                  <a:tcPr marL="9525" marR="9525" marT="9525" marB="0" anchor="b"/>
                </a:tc>
                <a:tc>
                  <a:txBody>
                    <a:bodyPr/>
                    <a:lstStyle/>
                    <a:p>
                      <a:pPr algn="ctr" fontAlgn="b"/>
                      <a:r>
                        <a:rPr lang="en-US" sz="1400" b="0" i="0" u="none" strike="noStrike">
                          <a:solidFill>
                            <a:srgbClr val="000000"/>
                          </a:solidFill>
                          <a:latin typeface="Arial"/>
                        </a:rPr>
                        <a:t>59</a:t>
                      </a:r>
                    </a:p>
                  </a:txBody>
                  <a:tcPr marL="9525" marR="9525" marT="9525" marB="0" anchor="b"/>
                </a:tc>
                <a:tc>
                  <a:txBody>
                    <a:bodyPr/>
                    <a:lstStyle/>
                    <a:p>
                      <a:pPr algn="ctr" fontAlgn="b"/>
                      <a:r>
                        <a:rPr lang="en-US" sz="1400" b="0" i="0" u="none" strike="noStrike">
                          <a:solidFill>
                            <a:srgbClr val="000000"/>
                          </a:solidFill>
                          <a:latin typeface="Arial"/>
                        </a:rPr>
                        <a:t>55.4</a:t>
                      </a:r>
                    </a:p>
                  </a:txBody>
                  <a:tcPr marL="9525" marR="9525" marT="9525" marB="0" anchor="b"/>
                </a:tc>
                <a:tc>
                  <a:txBody>
                    <a:bodyPr/>
                    <a:lstStyle/>
                    <a:p>
                      <a:pPr algn="ctr" fontAlgn="b"/>
                      <a:r>
                        <a:rPr lang="en-US" sz="1400" b="0" i="0" u="none" strike="noStrike">
                          <a:solidFill>
                            <a:srgbClr val="000000"/>
                          </a:solidFill>
                          <a:latin typeface="Arial"/>
                        </a:rPr>
                        <a:t>20.5</a:t>
                      </a:r>
                    </a:p>
                  </a:txBody>
                  <a:tcPr marL="9525" marR="9525" marT="9525" marB="0" anchor="b"/>
                </a:tc>
                <a:tc>
                  <a:txBody>
                    <a:bodyPr/>
                    <a:lstStyle/>
                    <a:p>
                      <a:pPr algn="ctr" fontAlgn="b"/>
                      <a:r>
                        <a:rPr lang="en-US" sz="1400" b="0" i="0" u="none" strike="noStrike" dirty="0">
                          <a:solidFill>
                            <a:srgbClr val="000000"/>
                          </a:solidFill>
                          <a:latin typeface="Arial"/>
                        </a:rPr>
                        <a:t>51.5</a:t>
                      </a:r>
                    </a:p>
                  </a:txBody>
                  <a:tcPr marL="9525" marR="9525" marT="9525" marB="0" anchor="b"/>
                </a:tc>
                <a:extLst>
                  <a:ext uri="{0D108BD9-81ED-4DB2-BD59-A6C34878D82A}">
                    <a16:rowId xmlns:a16="http://schemas.microsoft.com/office/drawing/2014/main" val="10011"/>
                  </a:ext>
                </a:extLst>
              </a:tr>
              <a:tr h="298182">
                <a:tc>
                  <a:txBody>
                    <a:bodyPr/>
                    <a:lstStyle/>
                    <a:p>
                      <a:pPr algn="ctr" fontAlgn="b"/>
                      <a:r>
                        <a:rPr lang="en-US" sz="1400" b="0" i="0" u="none" strike="noStrike">
                          <a:solidFill>
                            <a:srgbClr val="000000"/>
                          </a:solidFill>
                          <a:latin typeface="Arial"/>
                        </a:rPr>
                        <a:t>11</a:t>
                      </a:r>
                    </a:p>
                  </a:txBody>
                  <a:tcPr marL="9525" marR="9525" marT="9525" marB="0" anchor="b"/>
                </a:tc>
                <a:tc>
                  <a:txBody>
                    <a:bodyPr/>
                    <a:lstStyle/>
                    <a:p>
                      <a:pPr algn="ctr" fontAlgn="b"/>
                      <a:r>
                        <a:rPr lang="mn-MN" sz="1400" b="0" i="0" u="none" strike="noStrike">
                          <a:solidFill>
                            <a:srgbClr val="000000"/>
                          </a:solidFill>
                          <a:latin typeface="Arial"/>
                        </a:rPr>
                        <a:t>Баруунбүрэн</a:t>
                      </a:r>
                    </a:p>
                  </a:txBody>
                  <a:tcPr marL="9525" marR="9525" marT="9525" marB="0" anchor="b"/>
                </a:tc>
                <a:tc>
                  <a:txBody>
                    <a:bodyPr/>
                    <a:lstStyle/>
                    <a:p>
                      <a:pPr algn="ctr" fontAlgn="b"/>
                      <a:r>
                        <a:rPr lang="en-US" sz="1400" b="0" i="0" u="none" strike="noStrike">
                          <a:solidFill>
                            <a:srgbClr val="000000"/>
                          </a:solidFill>
                          <a:latin typeface="Arial"/>
                        </a:rPr>
                        <a:t>168.0</a:t>
                      </a:r>
                    </a:p>
                  </a:txBody>
                  <a:tcPr marL="9525" marR="9525" marT="9525" marB="0" anchor="b"/>
                </a:tc>
                <a:tc>
                  <a:txBody>
                    <a:bodyPr/>
                    <a:lstStyle/>
                    <a:p>
                      <a:pPr algn="ctr" fontAlgn="b"/>
                      <a:r>
                        <a:rPr lang="en-US" sz="1400" b="0" i="0" u="none" strike="noStrike">
                          <a:solidFill>
                            <a:srgbClr val="000000"/>
                          </a:solidFill>
                          <a:latin typeface="Arial"/>
                        </a:rPr>
                        <a:t>53</a:t>
                      </a:r>
                    </a:p>
                  </a:txBody>
                  <a:tcPr marL="9525" marR="9525" marT="9525" marB="0" anchor="b"/>
                </a:tc>
                <a:tc>
                  <a:txBody>
                    <a:bodyPr/>
                    <a:lstStyle/>
                    <a:p>
                      <a:pPr algn="ctr" fontAlgn="b"/>
                      <a:r>
                        <a:rPr lang="en-US" sz="1400" b="0" i="0" u="none" strike="noStrike">
                          <a:solidFill>
                            <a:srgbClr val="000000"/>
                          </a:solidFill>
                          <a:latin typeface="Arial"/>
                        </a:rPr>
                        <a:t>164.2</a:t>
                      </a:r>
                    </a:p>
                  </a:txBody>
                  <a:tcPr marL="9525" marR="9525" marT="9525" marB="0" anchor="b"/>
                </a:tc>
                <a:tc>
                  <a:txBody>
                    <a:bodyPr/>
                    <a:lstStyle/>
                    <a:p>
                      <a:pPr algn="ctr" fontAlgn="b"/>
                      <a:r>
                        <a:rPr lang="en-US" sz="1400" b="0" i="0" u="none" strike="noStrike">
                          <a:solidFill>
                            <a:srgbClr val="000000"/>
                          </a:solidFill>
                          <a:latin typeface="Arial"/>
                        </a:rPr>
                        <a:t>52</a:t>
                      </a:r>
                    </a:p>
                  </a:txBody>
                  <a:tcPr marL="9525" marR="9525" marT="9525" marB="0" anchor="b"/>
                </a:tc>
                <a:tc>
                  <a:txBody>
                    <a:bodyPr/>
                    <a:lstStyle/>
                    <a:p>
                      <a:pPr algn="ctr" fontAlgn="b"/>
                      <a:r>
                        <a:rPr lang="en-US" sz="1400" b="0" i="0" u="none" strike="noStrike">
                          <a:solidFill>
                            <a:srgbClr val="000000"/>
                          </a:solidFill>
                          <a:latin typeface="Arial"/>
                        </a:rPr>
                        <a:t>50.6</a:t>
                      </a:r>
                    </a:p>
                  </a:txBody>
                  <a:tcPr marL="9525" marR="9525" marT="9525" marB="0" anchor="b"/>
                </a:tc>
                <a:tc>
                  <a:txBody>
                    <a:bodyPr/>
                    <a:lstStyle/>
                    <a:p>
                      <a:pPr algn="ctr" fontAlgn="b"/>
                      <a:r>
                        <a:rPr lang="en-US" sz="1400" b="0" i="0" u="none" strike="noStrike">
                          <a:solidFill>
                            <a:srgbClr val="000000"/>
                          </a:solidFill>
                          <a:latin typeface="Arial"/>
                        </a:rPr>
                        <a:t>4.7</a:t>
                      </a:r>
                    </a:p>
                  </a:txBody>
                  <a:tcPr marL="9525" marR="9525" marT="9525" marB="0" anchor="b"/>
                </a:tc>
                <a:tc>
                  <a:txBody>
                    <a:bodyPr/>
                    <a:lstStyle/>
                    <a:p>
                      <a:pPr algn="ctr" fontAlgn="b"/>
                      <a:r>
                        <a:rPr lang="en-US" sz="1400" b="0" i="0" u="none" strike="noStrike" dirty="0">
                          <a:solidFill>
                            <a:srgbClr val="000000"/>
                          </a:solidFill>
                          <a:latin typeface="Arial"/>
                        </a:rPr>
                        <a:t>53.4</a:t>
                      </a:r>
                    </a:p>
                  </a:txBody>
                  <a:tcPr marL="9525" marR="9525" marT="9525" marB="0" anchor="b"/>
                </a:tc>
                <a:extLst>
                  <a:ext uri="{0D108BD9-81ED-4DB2-BD59-A6C34878D82A}">
                    <a16:rowId xmlns:a16="http://schemas.microsoft.com/office/drawing/2014/main" val="10012"/>
                  </a:ext>
                </a:extLst>
              </a:tr>
              <a:tr h="253477">
                <a:tc>
                  <a:txBody>
                    <a:bodyPr/>
                    <a:lstStyle/>
                    <a:p>
                      <a:pPr algn="ctr" fontAlgn="b"/>
                      <a:r>
                        <a:rPr lang="en-US" sz="1400" b="0" i="0" u="none" strike="noStrike">
                          <a:solidFill>
                            <a:srgbClr val="000000"/>
                          </a:solidFill>
                          <a:latin typeface="Arial"/>
                        </a:rPr>
                        <a:t>12</a:t>
                      </a:r>
                    </a:p>
                  </a:txBody>
                  <a:tcPr marL="9525" marR="9525" marT="9525" marB="0" anchor="b"/>
                </a:tc>
                <a:tc>
                  <a:txBody>
                    <a:bodyPr/>
                    <a:lstStyle/>
                    <a:p>
                      <a:pPr algn="ctr" fontAlgn="b"/>
                      <a:r>
                        <a:rPr lang="mn-MN" sz="1400" b="0" i="0" u="none" strike="noStrike">
                          <a:solidFill>
                            <a:srgbClr val="000000"/>
                          </a:solidFill>
                          <a:latin typeface="Arial"/>
                        </a:rPr>
                        <a:t>Орхонтуул</a:t>
                      </a:r>
                    </a:p>
                  </a:txBody>
                  <a:tcPr marL="9525" marR="9525" marT="9525" marB="0" anchor="b"/>
                </a:tc>
                <a:tc>
                  <a:txBody>
                    <a:bodyPr/>
                    <a:lstStyle/>
                    <a:p>
                      <a:pPr algn="ctr" fontAlgn="b"/>
                      <a:r>
                        <a:rPr lang="en-US" sz="1400" b="0" i="0" u="none" strike="noStrike">
                          <a:solidFill>
                            <a:srgbClr val="000000"/>
                          </a:solidFill>
                          <a:latin typeface="Arial"/>
                        </a:rPr>
                        <a:t>204.0</a:t>
                      </a:r>
                    </a:p>
                  </a:txBody>
                  <a:tcPr marL="9525" marR="9525" marT="9525" marB="0" anchor="b"/>
                </a:tc>
                <a:tc>
                  <a:txBody>
                    <a:bodyPr/>
                    <a:lstStyle/>
                    <a:p>
                      <a:pPr algn="ctr" fontAlgn="b"/>
                      <a:r>
                        <a:rPr lang="en-US" sz="1400" b="0" i="0" u="none" strike="noStrike">
                          <a:solidFill>
                            <a:srgbClr val="000000"/>
                          </a:solidFill>
                          <a:latin typeface="Arial"/>
                        </a:rPr>
                        <a:t>49</a:t>
                      </a:r>
                    </a:p>
                  </a:txBody>
                  <a:tcPr marL="9525" marR="9525" marT="9525" marB="0" anchor="b"/>
                </a:tc>
                <a:tc>
                  <a:txBody>
                    <a:bodyPr/>
                    <a:lstStyle/>
                    <a:p>
                      <a:pPr algn="ctr" fontAlgn="b"/>
                      <a:r>
                        <a:rPr lang="en-US" sz="1400" b="0" i="0" u="none" strike="noStrike">
                          <a:solidFill>
                            <a:srgbClr val="000000"/>
                          </a:solidFill>
                          <a:latin typeface="Arial"/>
                        </a:rPr>
                        <a:t>137.9</a:t>
                      </a:r>
                    </a:p>
                  </a:txBody>
                  <a:tcPr marL="9525" marR="9525" marT="9525" marB="0" anchor="b"/>
                </a:tc>
                <a:tc>
                  <a:txBody>
                    <a:bodyPr/>
                    <a:lstStyle/>
                    <a:p>
                      <a:pPr algn="ctr" fontAlgn="b"/>
                      <a:r>
                        <a:rPr lang="en-US" sz="1400" b="0" i="0" u="none" strike="noStrike">
                          <a:solidFill>
                            <a:srgbClr val="000000"/>
                          </a:solidFill>
                          <a:latin typeface="Arial"/>
                        </a:rPr>
                        <a:t>50</a:t>
                      </a:r>
                    </a:p>
                  </a:txBody>
                  <a:tcPr marL="9525" marR="9525" marT="9525" marB="0" anchor="b"/>
                </a:tc>
                <a:tc>
                  <a:txBody>
                    <a:bodyPr/>
                    <a:lstStyle/>
                    <a:p>
                      <a:pPr algn="ctr" fontAlgn="b"/>
                      <a:r>
                        <a:rPr lang="en-US" sz="1400" b="0" i="0" u="none" strike="noStrike">
                          <a:solidFill>
                            <a:srgbClr val="000000"/>
                          </a:solidFill>
                          <a:latin typeface="Arial"/>
                        </a:rPr>
                        <a:t>23.7</a:t>
                      </a:r>
                    </a:p>
                  </a:txBody>
                  <a:tcPr marL="9525" marR="9525" marT="9525" marB="0" anchor="b"/>
                </a:tc>
                <a:tc>
                  <a:txBody>
                    <a:bodyPr/>
                    <a:lstStyle/>
                    <a:p>
                      <a:pPr algn="ctr" fontAlgn="b"/>
                      <a:r>
                        <a:rPr lang="en-US" sz="1400" b="0" i="0" u="none" strike="noStrike">
                          <a:solidFill>
                            <a:srgbClr val="000000"/>
                          </a:solidFill>
                          <a:latin typeface="Arial"/>
                        </a:rPr>
                        <a:t>72.2</a:t>
                      </a:r>
                    </a:p>
                  </a:txBody>
                  <a:tcPr marL="9525" marR="9525" marT="9525" marB="0" anchor="b"/>
                </a:tc>
                <a:tc>
                  <a:txBody>
                    <a:bodyPr/>
                    <a:lstStyle/>
                    <a:p>
                      <a:pPr algn="ctr" fontAlgn="b"/>
                      <a:r>
                        <a:rPr lang="en-US" sz="1400" b="0" i="0" u="none" strike="noStrike" dirty="0">
                          <a:solidFill>
                            <a:srgbClr val="000000"/>
                          </a:solidFill>
                          <a:latin typeface="Arial"/>
                        </a:rPr>
                        <a:t>137.9</a:t>
                      </a:r>
                    </a:p>
                  </a:txBody>
                  <a:tcPr marL="9525" marR="9525" marT="9525" marB="0" anchor="b"/>
                </a:tc>
                <a:extLst>
                  <a:ext uri="{0D108BD9-81ED-4DB2-BD59-A6C34878D82A}">
                    <a16:rowId xmlns:a16="http://schemas.microsoft.com/office/drawing/2014/main" val="10013"/>
                  </a:ext>
                </a:extLst>
              </a:tr>
              <a:tr h="253477">
                <a:tc>
                  <a:txBody>
                    <a:bodyPr/>
                    <a:lstStyle/>
                    <a:p>
                      <a:pPr algn="ctr" fontAlgn="b"/>
                      <a:r>
                        <a:rPr lang="en-US" sz="1400" b="0" i="0" u="none" strike="noStrike">
                          <a:solidFill>
                            <a:srgbClr val="000000"/>
                          </a:solidFill>
                          <a:latin typeface="Arial"/>
                        </a:rPr>
                        <a:t>13</a:t>
                      </a:r>
                    </a:p>
                  </a:txBody>
                  <a:tcPr marL="9525" marR="9525" marT="9525" marB="0" anchor="b"/>
                </a:tc>
                <a:tc>
                  <a:txBody>
                    <a:bodyPr/>
                    <a:lstStyle/>
                    <a:p>
                      <a:pPr algn="ctr" fontAlgn="b"/>
                      <a:r>
                        <a:rPr lang="mn-MN" sz="1400" b="0" i="0" u="none" strike="noStrike">
                          <a:solidFill>
                            <a:srgbClr val="000000"/>
                          </a:solidFill>
                          <a:latin typeface="Arial"/>
                        </a:rPr>
                        <a:t>Хушаат</a:t>
                      </a:r>
                    </a:p>
                  </a:txBody>
                  <a:tcPr marL="9525" marR="9525" marT="9525" marB="0" anchor="b"/>
                </a:tc>
                <a:tc>
                  <a:txBody>
                    <a:bodyPr/>
                    <a:lstStyle/>
                    <a:p>
                      <a:pPr algn="ctr" fontAlgn="b"/>
                      <a:r>
                        <a:rPr lang="en-US" sz="1400" b="0" i="0" u="none" strike="noStrike">
                          <a:solidFill>
                            <a:srgbClr val="000000"/>
                          </a:solidFill>
                          <a:latin typeface="Arial"/>
                        </a:rPr>
                        <a:t>158.0</a:t>
                      </a:r>
                    </a:p>
                  </a:txBody>
                  <a:tcPr marL="9525" marR="9525" marT="9525" marB="0" anchor="b"/>
                </a:tc>
                <a:tc>
                  <a:txBody>
                    <a:bodyPr/>
                    <a:lstStyle/>
                    <a:p>
                      <a:pPr algn="ctr" fontAlgn="b"/>
                      <a:r>
                        <a:rPr lang="en-US" sz="1400" b="0" i="0" u="none" strike="noStrike">
                          <a:solidFill>
                            <a:srgbClr val="000000"/>
                          </a:solidFill>
                          <a:latin typeface="Arial"/>
                        </a:rPr>
                        <a:t>29</a:t>
                      </a:r>
                    </a:p>
                  </a:txBody>
                  <a:tcPr marL="9525" marR="9525" marT="9525" marB="0" anchor="b"/>
                </a:tc>
                <a:tc>
                  <a:txBody>
                    <a:bodyPr/>
                    <a:lstStyle/>
                    <a:p>
                      <a:pPr algn="ctr" fontAlgn="b"/>
                      <a:r>
                        <a:rPr lang="en-US" sz="1400" b="0" i="0" u="none" strike="noStrike">
                          <a:solidFill>
                            <a:srgbClr val="000000"/>
                          </a:solidFill>
                          <a:latin typeface="Arial"/>
                        </a:rPr>
                        <a:t>136.4</a:t>
                      </a:r>
                    </a:p>
                  </a:txBody>
                  <a:tcPr marL="9525" marR="9525" marT="9525" marB="0" anchor="b"/>
                </a:tc>
                <a:tc>
                  <a:txBody>
                    <a:bodyPr/>
                    <a:lstStyle/>
                    <a:p>
                      <a:pPr algn="ctr" fontAlgn="b"/>
                      <a:r>
                        <a:rPr lang="en-US" sz="1400" b="0" i="0" u="none" strike="noStrike">
                          <a:solidFill>
                            <a:srgbClr val="000000"/>
                          </a:solidFill>
                          <a:latin typeface="Arial"/>
                        </a:rPr>
                        <a:t>10</a:t>
                      </a:r>
                    </a:p>
                  </a:txBody>
                  <a:tcPr marL="9525" marR="9525" marT="9525" marB="0" anchor="b"/>
                </a:tc>
                <a:tc>
                  <a:txBody>
                    <a:bodyPr/>
                    <a:lstStyle/>
                    <a:p>
                      <a:pPr algn="ctr" fontAlgn="b"/>
                      <a:r>
                        <a:rPr lang="en-US" sz="1400" b="0" i="0" u="none" strike="noStrike">
                          <a:solidFill>
                            <a:srgbClr val="000000"/>
                          </a:solidFill>
                          <a:latin typeface="Arial"/>
                        </a:rPr>
                        <a:t>4.2</a:t>
                      </a:r>
                    </a:p>
                  </a:txBody>
                  <a:tcPr marL="9525" marR="9525" marT="9525" marB="0" anchor="b"/>
                </a:tc>
                <a:tc>
                  <a:txBody>
                    <a:bodyPr/>
                    <a:lstStyle/>
                    <a:p>
                      <a:pPr algn="ctr" fontAlgn="b"/>
                      <a:r>
                        <a:rPr lang="en-US" sz="1400" b="0" i="0" u="none" strike="noStrike">
                          <a:solidFill>
                            <a:srgbClr val="000000"/>
                          </a:solidFill>
                          <a:latin typeface="Arial"/>
                        </a:rPr>
                        <a:t>19.9</a:t>
                      </a:r>
                    </a:p>
                  </a:txBody>
                  <a:tcPr marL="9525" marR="9525" marT="9525" marB="0" anchor="b"/>
                </a:tc>
                <a:tc>
                  <a:txBody>
                    <a:bodyPr/>
                    <a:lstStyle/>
                    <a:p>
                      <a:pPr algn="ctr" fontAlgn="b"/>
                      <a:r>
                        <a:rPr lang="en-US" sz="1400" b="0" i="0" u="none" strike="noStrike" dirty="0">
                          <a:solidFill>
                            <a:srgbClr val="000000"/>
                          </a:solidFill>
                          <a:latin typeface="Arial"/>
                        </a:rPr>
                        <a:t>117.5</a:t>
                      </a:r>
                    </a:p>
                  </a:txBody>
                  <a:tcPr marL="9525" marR="9525" marT="9525" marB="0" anchor="b"/>
                </a:tc>
                <a:extLst>
                  <a:ext uri="{0D108BD9-81ED-4DB2-BD59-A6C34878D82A}">
                    <a16:rowId xmlns:a16="http://schemas.microsoft.com/office/drawing/2014/main" val="10014"/>
                  </a:ext>
                </a:extLst>
              </a:tr>
              <a:tr h="253477">
                <a:tc>
                  <a:txBody>
                    <a:bodyPr/>
                    <a:lstStyle/>
                    <a:p>
                      <a:pPr algn="ctr" fontAlgn="b"/>
                      <a:r>
                        <a:rPr lang="en-US" sz="1400" b="0" i="0" u="none" strike="noStrike">
                          <a:solidFill>
                            <a:srgbClr val="000000"/>
                          </a:solidFill>
                          <a:latin typeface="Arial"/>
                        </a:rPr>
                        <a:t>14</a:t>
                      </a:r>
                    </a:p>
                  </a:txBody>
                  <a:tcPr marL="9525" marR="9525" marT="9525" marB="0" anchor="b"/>
                </a:tc>
                <a:tc>
                  <a:txBody>
                    <a:bodyPr/>
                    <a:lstStyle/>
                    <a:p>
                      <a:pPr algn="ctr" fontAlgn="b"/>
                      <a:r>
                        <a:rPr lang="mn-MN" sz="1400" b="0" i="0" u="none" strike="noStrike">
                          <a:solidFill>
                            <a:srgbClr val="000000"/>
                          </a:solidFill>
                          <a:latin typeface="Arial"/>
                        </a:rPr>
                        <a:t>Сайхан</a:t>
                      </a:r>
                    </a:p>
                  </a:txBody>
                  <a:tcPr marL="9525" marR="9525" marT="9525" marB="0" anchor="b"/>
                </a:tc>
                <a:tc>
                  <a:txBody>
                    <a:bodyPr/>
                    <a:lstStyle/>
                    <a:p>
                      <a:pPr algn="ctr" fontAlgn="b"/>
                      <a:r>
                        <a:rPr lang="en-US" sz="1400" b="0" i="0" u="none" strike="noStrike">
                          <a:solidFill>
                            <a:srgbClr val="000000"/>
                          </a:solidFill>
                          <a:latin typeface="Arial"/>
                        </a:rPr>
                        <a:t>384.0</a:t>
                      </a:r>
                    </a:p>
                  </a:txBody>
                  <a:tcPr marL="9525" marR="9525" marT="9525" marB="0" anchor="b"/>
                </a:tc>
                <a:tc>
                  <a:txBody>
                    <a:bodyPr/>
                    <a:lstStyle/>
                    <a:p>
                      <a:pPr algn="ctr" fontAlgn="b"/>
                      <a:r>
                        <a:rPr lang="en-US" sz="1400" b="0" i="0" u="none" strike="noStrike">
                          <a:solidFill>
                            <a:srgbClr val="000000"/>
                          </a:solidFill>
                          <a:latin typeface="Arial"/>
                        </a:rPr>
                        <a:t>112</a:t>
                      </a:r>
                    </a:p>
                  </a:txBody>
                  <a:tcPr marL="9525" marR="9525" marT="9525" marB="0" anchor="b"/>
                </a:tc>
                <a:tc>
                  <a:txBody>
                    <a:bodyPr/>
                    <a:lstStyle/>
                    <a:p>
                      <a:pPr algn="ctr" fontAlgn="b"/>
                      <a:r>
                        <a:rPr lang="en-US" sz="1400" b="0" i="0" u="none" strike="noStrike">
                          <a:solidFill>
                            <a:srgbClr val="000000"/>
                          </a:solidFill>
                          <a:latin typeface="Arial"/>
                        </a:rPr>
                        <a:t>363.5</a:t>
                      </a:r>
                    </a:p>
                  </a:txBody>
                  <a:tcPr marL="9525" marR="9525" marT="9525" marB="0" anchor="b"/>
                </a:tc>
                <a:tc>
                  <a:txBody>
                    <a:bodyPr/>
                    <a:lstStyle/>
                    <a:p>
                      <a:pPr algn="ctr" fontAlgn="b"/>
                      <a:r>
                        <a:rPr lang="en-US" sz="1400" b="0" i="0" u="none" strike="noStrike">
                          <a:solidFill>
                            <a:srgbClr val="000000"/>
                          </a:solidFill>
                          <a:latin typeface="Arial"/>
                        </a:rPr>
                        <a:t>141</a:t>
                      </a:r>
                    </a:p>
                  </a:txBody>
                  <a:tcPr marL="9525" marR="9525" marT="9525" marB="0" anchor="b"/>
                </a:tc>
                <a:tc>
                  <a:txBody>
                    <a:bodyPr/>
                    <a:lstStyle/>
                    <a:p>
                      <a:pPr algn="ctr" fontAlgn="b"/>
                      <a:r>
                        <a:rPr lang="en-US" sz="1400" b="0" i="0" u="none" strike="noStrike">
                          <a:solidFill>
                            <a:srgbClr val="000000"/>
                          </a:solidFill>
                          <a:latin typeface="Arial"/>
                        </a:rPr>
                        <a:t>72.8</a:t>
                      </a:r>
                    </a:p>
                  </a:txBody>
                  <a:tcPr marL="9525" marR="9525" marT="9525" marB="0" anchor="b"/>
                </a:tc>
                <a:tc>
                  <a:txBody>
                    <a:bodyPr/>
                    <a:lstStyle/>
                    <a:p>
                      <a:pPr algn="ctr" fontAlgn="b"/>
                      <a:r>
                        <a:rPr lang="en-US" sz="1400" b="0" i="0" u="none" strike="noStrike">
                          <a:solidFill>
                            <a:srgbClr val="000000"/>
                          </a:solidFill>
                          <a:latin typeface="Arial"/>
                        </a:rPr>
                        <a:t>45.3</a:t>
                      </a:r>
                    </a:p>
                  </a:txBody>
                  <a:tcPr marL="9525" marR="9525" marT="9525" marB="0" anchor="b"/>
                </a:tc>
                <a:tc>
                  <a:txBody>
                    <a:bodyPr/>
                    <a:lstStyle/>
                    <a:p>
                      <a:pPr algn="ctr" fontAlgn="b"/>
                      <a:r>
                        <a:rPr lang="en-US" sz="1400" b="0" i="0" u="none" strike="noStrike" dirty="0">
                          <a:solidFill>
                            <a:srgbClr val="000000"/>
                          </a:solidFill>
                          <a:latin typeface="Arial"/>
                        </a:rPr>
                        <a:t>190.8</a:t>
                      </a:r>
                    </a:p>
                  </a:txBody>
                  <a:tcPr marL="9525" marR="9525" marT="9525" marB="0" anchor="b"/>
                </a:tc>
                <a:extLst>
                  <a:ext uri="{0D108BD9-81ED-4DB2-BD59-A6C34878D82A}">
                    <a16:rowId xmlns:a16="http://schemas.microsoft.com/office/drawing/2014/main" val="10015"/>
                  </a:ext>
                </a:extLst>
              </a:tr>
              <a:tr h="253477">
                <a:tc>
                  <a:txBody>
                    <a:bodyPr/>
                    <a:lstStyle/>
                    <a:p>
                      <a:pPr algn="ctr" fontAlgn="b"/>
                      <a:r>
                        <a:rPr lang="en-US" sz="1400" b="0" i="0" u="none" strike="noStrike">
                          <a:solidFill>
                            <a:srgbClr val="000000"/>
                          </a:solidFill>
                          <a:latin typeface="Arial"/>
                        </a:rPr>
                        <a:t>15</a:t>
                      </a:r>
                    </a:p>
                  </a:txBody>
                  <a:tcPr marL="9525" marR="9525" marT="9525" marB="0" anchor="b"/>
                </a:tc>
                <a:tc>
                  <a:txBody>
                    <a:bodyPr/>
                    <a:lstStyle/>
                    <a:p>
                      <a:pPr algn="ctr" fontAlgn="b"/>
                      <a:r>
                        <a:rPr lang="mn-MN" sz="1400" b="0" i="0" u="none" strike="noStrike">
                          <a:solidFill>
                            <a:srgbClr val="000000"/>
                          </a:solidFill>
                          <a:latin typeface="Arial"/>
                        </a:rPr>
                        <a:t>Шаамар</a:t>
                      </a:r>
                    </a:p>
                  </a:txBody>
                  <a:tcPr marL="9525" marR="9525" marT="9525" marB="0" anchor="b"/>
                </a:tc>
                <a:tc>
                  <a:txBody>
                    <a:bodyPr/>
                    <a:lstStyle/>
                    <a:p>
                      <a:pPr algn="ctr" fontAlgn="b"/>
                      <a:r>
                        <a:rPr lang="en-US" sz="1400" b="0" i="0" u="none" strike="noStrike">
                          <a:solidFill>
                            <a:srgbClr val="000000"/>
                          </a:solidFill>
                          <a:latin typeface="Arial"/>
                        </a:rPr>
                        <a:t>204.0</a:t>
                      </a:r>
                    </a:p>
                  </a:txBody>
                  <a:tcPr marL="9525" marR="9525" marT="9525" marB="0" anchor="b"/>
                </a:tc>
                <a:tc>
                  <a:txBody>
                    <a:bodyPr/>
                    <a:lstStyle/>
                    <a:p>
                      <a:pPr algn="ctr" fontAlgn="b"/>
                      <a:r>
                        <a:rPr lang="en-US" sz="1400" b="0" i="0" u="none" strike="noStrike">
                          <a:solidFill>
                            <a:srgbClr val="000000"/>
                          </a:solidFill>
                          <a:latin typeface="Arial"/>
                        </a:rPr>
                        <a:t>62</a:t>
                      </a:r>
                    </a:p>
                  </a:txBody>
                  <a:tcPr marL="9525" marR="9525" marT="9525" marB="0" anchor="b"/>
                </a:tc>
                <a:tc>
                  <a:txBody>
                    <a:bodyPr/>
                    <a:lstStyle/>
                    <a:p>
                      <a:pPr algn="ctr" fontAlgn="b"/>
                      <a:r>
                        <a:rPr lang="en-US" sz="1400" b="0" i="0" u="none" strike="noStrike">
                          <a:solidFill>
                            <a:srgbClr val="000000"/>
                          </a:solidFill>
                          <a:latin typeface="Arial"/>
                        </a:rPr>
                        <a:t>224.9</a:t>
                      </a:r>
                    </a:p>
                  </a:txBody>
                  <a:tcPr marL="9525" marR="9525" marT="9525" marB="0" anchor="b"/>
                </a:tc>
                <a:tc>
                  <a:txBody>
                    <a:bodyPr/>
                    <a:lstStyle/>
                    <a:p>
                      <a:pPr algn="ctr" fontAlgn="b"/>
                      <a:r>
                        <a:rPr lang="en-US" sz="1400" b="0" i="0" u="none" strike="noStrike">
                          <a:solidFill>
                            <a:srgbClr val="000000"/>
                          </a:solidFill>
                          <a:latin typeface="Arial"/>
                        </a:rPr>
                        <a:t>75</a:t>
                      </a:r>
                    </a:p>
                  </a:txBody>
                  <a:tcPr marL="9525" marR="9525" marT="9525" marB="0" anchor="b"/>
                </a:tc>
                <a:tc>
                  <a:txBody>
                    <a:bodyPr/>
                    <a:lstStyle/>
                    <a:p>
                      <a:pPr algn="ctr" fontAlgn="b"/>
                      <a:r>
                        <a:rPr lang="en-US" sz="1400" b="0" i="0" u="none" strike="noStrike">
                          <a:solidFill>
                            <a:srgbClr val="000000"/>
                          </a:solidFill>
                          <a:latin typeface="Arial"/>
                        </a:rPr>
                        <a:t>31.2</a:t>
                      </a:r>
                    </a:p>
                  </a:txBody>
                  <a:tcPr marL="9525" marR="9525" marT="9525" marB="0" anchor="b"/>
                </a:tc>
                <a:tc>
                  <a:txBody>
                    <a:bodyPr/>
                    <a:lstStyle/>
                    <a:p>
                      <a:pPr algn="ctr" fontAlgn="b"/>
                      <a:r>
                        <a:rPr lang="en-US" sz="1400" b="0" i="0" u="none" strike="noStrike">
                          <a:solidFill>
                            <a:srgbClr val="000000"/>
                          </a:solidFill>
                          <a:latin typeface="Arial"/>
                        </a:rPr>
                        <a:t>0.5</a:t>
                      </a:r>
                    </a:p>
                  </a:txBody>
                  <a:tcPr marL="9525" marR="9525" marT="9525" marB="0" anchor="b"/>
                </a:tc>
                <a:tc>
                  <a:txBody>
                    <a:bodyPr/>
                    <a:lstStyle/>
                    <a:p>
                      <a:pPr algn="ctr" fontAlgn="b"/>
                      <a:r>
                        <a:rPr lang="en-US" sz="1400" b="0" i="0" u="none" strike="noStrike">
                          <a:solidFill>
                            <a:srgbClr val="000000"/>
                          </a:solidFill>
                          <a:latin typeface="Arial"/>
                        </a:rPr>
                        <a:t>115.2</a:t>
                      </a:r>
                    </a:p>
                  </a:txBody>
                  <a:tcPr marL="9525" marR="9525" marT="9525" marB="0" anchor="b"/>
                </a:tc>
                <a:extLst>
                  <a:ext uri="{0D108BD9-81ED-4DB2-BD59-A6C34878D82A}">
                    <a16:rowId xmlns:a16="http://schemas.microsoft.com/office/drawing/2014/main" val="10016"/>
                  </a:ext>
                </a:extLst>
              </a:tr>
              <a:tr h="253477">
                <a:tc>
                  <a:txBody>
                    <a:bodyPr/>
                    <a:lstStyle/>
                    <a:p>
                      <a:pPr algn="ctr" fontAlgn="b"/>
                      <a:r>
                        <a:rPr lang="en-US" sz="1400" b="0" i="0" u="none" strike="noStrike">
                          <a:solidFill>
                            <a:srgbClr val="000000"/>
                          </a:solidFill>
                          <a:latin typeface="Arial"/>
                        </a:rPr>
                        <a:t>16</a:t>
                      </a:r>
                    </a:p>
                  </a:txBody>
                  <a:tcPr marL="9525" marR="9525" marT="9525" marB="0" anchor="b"/>
                </a:tc>
                <a:tc>
                  <a:txBody>
                    <a:bodyPr/>
                    <a:lstStyle/>
                    <a:p>
                      <a:pPr algn="ctr" fontAlgn="b"/>
                      <a:r>
                        <a:rPr lang="mn-MN" sz="1400" b="0" i="0" u="none" strike="noStrike">
                          <a:solidFill>
                            <a:srgbClr val="000000"/>
                          </a:solidFill>
                          <a:latin typeface="Arial"/>
                        </a:rPr>
                        <a:t>Хүдэр</a:t>
                      </a:r>
                    </a:p>
                  </a:txBody>
                  <a:tcPr marL="9525" marR="9525" marT="9525" marB="0" anchor="b"/>
                </a:tc>
                <a:tc>
                  <a:txBody>
                    <a:bodyPr/>
                    <a:lstStyle/>
                    <a:p>
                      <a:pPr algn="ctr" fontAlgn="b"/>
                      <a:r>
                        <a:rPr lang="en-US" sz="1400" b="0" i="0" u="none" strike="noStrike">
                          <a:solidFill>
                            <a:srgbClr val="000000"/>
                          </a:solidFill>
                          <a:latin typeface="Arial"/>
                        </a:rPr>
                        <a:t>168.0</a:t>
                      </a:r>
                    </a:p>
                  </a:txBody>
                  <a:tcPr marL="9525" marR="9525" marT="9525" marB="0" anchor="b"/>
                </a:tc>
                <a:tc>
                  <a:txBody>
                    <a:bodyPr/>
                    <a:lstStyle/>
                    <a:p>
                      <a:pPr algn="ctr" fontAlgn="b"/>
                      <a:r>
                        <a:rPr lang="en-US" sz="1400" b="0" i="0" u="none" strike="noStrike">
                          <a:solidFill>
                            <a:srgbClr val="000000"/>
                          </a:solidFill>
                          <a:latin typeface="Arial"/>
                        </a:rPr>
                        <a:t>48</a:t>
                      </a:r>
                    </a:p>
                  </a:txBody>
                  <a:tcPr marL="9525" marR="9525" marT="9525" marB="0" anchor="b"/>
                </a:tc>
                <a:tc>
                  <a:txBody>
                    <a:bodyPr/>
                    <a:lstStyle/>
                    <a:p>
                      <a:pPr algn="ctr" fontAlgn="b"/>
                      <a:r>
                        <a:rPr lang="en-US" sz="1400" b="0" i="0" u="none" strike="noStrike">
                          <a:solidFill>
                            <a:srgbClr val="000000"/>
                          </a:solidFill>
                          <a:latin typeface="Arial"/>
                        </a:rPr>
                        <a:t>163.1</a:t>
                      </a:r>
                    </a:p>
                  </a:txBody>
                  <a:tcPr marL="9525" marR="9525" marT="9525" marB="0" anchor="b"/>
                </a:tc>
                <a:tc>
                  <a:txBody>
                    <a:bodyPr/>
                    <a:lstStyle/>
                    <a:p>
                      <a:pPr algn="ctr" fontAlgn="b"/>
                      <a:r>
                        <a:rPr lang="en-US" sz="1400" b="0" i="0" u="none" strike="noStrike">
                          <a:solidFill>
                            <a:srgbClr val="000000"/>
                          </a:solidFill>
                          <a:latin typeface="Arial"/>
                        </a:rPr>
                        <a:t>35</a:t>
                      </a:r>
                    </a:p>
                  </a:txBody>
                  <a:tcPr marL="9525" marR="9525" marT="9525" marB="0" anchor="b"/>
                </a:tc>
                <a:tc>
                  <a:txBody>
                    <a:bodyPr/>
                    <a:lstStyle/>
                    <a:p>
                      <a:pPr algn="ctr" fontAlgn="b"/>
                      <a:r>
                        <a:rPr lang="en-US" sz="1400" b="0" i="0" u="none" strike="noStrike">
                          <a:solidFill>
                            <a:srgbClr val="000000"/>
                          </a:solidFill>
                          <a:latin typeface="Arial"/>
                        </a:rPr>
                        <a:t>20.4</a:t>
                      </a:r>
                    </a:p>
                  </a:txBody>
                  <a:tcPr marL="9525" marR="9525" marT="9525" marB="0" anchor="b"/>
                </a:tc>
                <a:tc>
                  <a:txBody>
                    <a:bodyPr/>
                    <a:lstStyle/>
                    <a:p>
                      <a:pPr algn="ctr" fontAlgn="b"/>
                      <a:r>
                        <a:rPr lang="en-US" sz="1400" b="0" i="0" u="none" strike="noStrike">
                          <a:solidFill>
                            <a:srgbClr val="000000"/>
                          </a:solidFill>
                          <a:latin typeface="Arial"/>
                        </a:rPr>
                        <a:t>3.2</a:t>
                      </a:r>
                    </a:p>
                  </a:txBody>
                  <a:tcPr marL="9525" marR="9525" marT="9525" marB="0" anchor="b"/>
                </a:tc>
                <a:tc>
                  <a:txBody>
                    <a:bodyPr/>
                    <a:lstStyle/>
                    <a:p>
                      <a:pPr algn="ctr" fontAlgn="b"/>
                      <a:r>
                        <a:rPr lang="en-US" sz="1400" b="0" i="0" u="none" strike="noStrike">
                          <a:solidFill>
                            <a:srgbClr val="000000"/>
                          </a:solidFill>
                          <a:latin typeface="Arial"/>
                        </a:rPr>
                        <a:t>60.0</a:t>
                      </a:r>
                    </a:p>
                  </a:txBody>
                  <a:tcPr marL="9525" marR="9525" marT="9525" marB="0" anchor="b"/>
                </a:tc>
                <a:extLst>
                  <a:ext uri="{0D108BD9-81ED-4DB2-BD59-A6C34878D82A}">
                    <a16:rowId xmlns:a16="http://schemas.microsoft.com/office/drawing/2014/main" val="10017"/>
                  </a:ext>
                </a:extLst>
              </a:tr>
              <a:tr h="253477">
                <a:tc>
                  <a:txBody>
                    <a:bodyPr/>
                    <a:lstStyle/>
                    <a:p>
                      <a:pPr algn="ctr" fontAlgn="b"/>
                      <a:r>
                        <a:rPr lang="en-US" sz="1400" b="0" i="0" u="none" strike="noStrike">
                          <a:solidFill>
                            <a:srgbClr val="000000"/>
                          </a:solidFill>
                          <a:latin typeface="Arial"/>
                        </a:rPr>
                        <a:t>17</a:t>
                      </a:r>
                    </a:p>
                  </a:txBody>
                  <a:tcPr marL="9525" marR="9525" marT="9525" marB="0" anchor="b"/>
                </a:tc>
                <a:tc>
                  <a:txBody>
                    <a:bodyPr/>
                    <a:lstStyle/>
                    <a:p>
                      <a:pPr algn="ctr" fontAlgn="b"/>
                      <a:r>
                        <a:rPr lang="mn-MN" sz="1400" b="0" i="0" u="none" strike="noStrike">
                          <a:solidFill>
                            <a:srgbClr val="000000"/>
                          </a:solidFill>
                          <a:latin typeface="Arial"/>
                        </a:rPr>
                        <a:t>Сүхбаатар</a:t>
                      </a:r>
                    </a:p>
                  </a:txBody>
                  <a:tcPr marL="9525" marR="9525" marT="9525" marB="0" anchor="b"/>
                </a:tc>
                <a:tc>
                  <a:txBody>
                    <a:bodyPr/>
                    <a:lstStyle/>
                    <a:p>
                      <a:pPr algn="ctr" fontAlgn="b"/>
                      <a:r>
                        <a:rPr lang="en-US" sz="1400" b="0" i="0" u="none" strike="noStrike">
                          <a:solidFill>
                            <a:srgbClr val="000000"/>
                          </a:solidFill>
                          <a:latin typeface="Arial"/>
                        </a:rPr>
                        <a:t>901.0</a:t>
                      </a:r>
                    </a:p>
                  </a:txBody>
                  <a:tcPr marL="9525" marR="9525" marT="9525" marB="0" anchor="b"/>
                </a:tc>
                <a:tc>
                  <a:txBody>
                    <a:bodyPr/>
                    <a:lstStyle/>
                    <a:p>
                      <a:pPr algn="ctr" fontAlgn="b"/>
                      <a:r>
                        <a:rPr lang="en-US" sz="1400" b="0" i="0" u="none" strike="noStrike">
                          <a:solidFill>
                            <a:srgbClr val="000000"/>
                          </a:solidFill>
                          <a:latin typeface="Arial"/>
                        </a:rPr>
                        <a:t>171</a:t>
                      </a:r>
                    </a:p>
                  </a:txBody>
                  <a:tcPr marL="9525" marR="9525" marT="9525" marB="0" anchor="b"/>
                </a:tc>
                <a:tc>
                  <a:txBody>
                    <a:bodyPr/>
                    <a:lstStyle/>
                    <a:p>
                      <a:pPr algn="ctr" fontAlgn="b"/>
                      <a:r>
                        <a:rPr lang="en-US" sz="1400" b="0" i="0" u="none" strike="noStrike">
                          <a:solidFill>
                            <a:srgbClr val="000000"/>
                          </a:solidFill>
                          <a:latin typeface="Arial"/>
                        </a:rPr>
                        <a:t>750.5</a:t>
                      </a:r>
                    </a:p>
                  </a:txBody>
                  <a:tcPr marL="9525" marR="9525" marT="9525" marB="0" anchor="b"/>
                </a:tc>
                <a:tc>
                  <a:txBody>
                    <a:bodyPr/>
                    <a:lstStyle/>
                    <a:p>
                      <a:pPr algn="ctr" fontAlgn="b"/>
                      <a:r>
                        <a:rPr lang="en-US" sz="1400" b="0" i="0" u="none" strike="noStrike">
                          <a:solidFill>
                            <a:srgbClr val="000000"/>
                          </a:solidFill>
                          <a:latin typeface="Arial"/>
                        </a:rPr>
                        <a:t>218</a:t>
                      </a:r>
                    </a:p>
                  </a:txBody>
                  <a:tcPr marL="9525" marR="9525" marT="9525" marB="0" anchor="b"/>
                </a:tc>
                <a:tc>
                  <a:txBody>
                    <a:bodyPr/>
                    <a:lstStyle/>
                    <a:p>
                      <a:pPr algn="ctr" fontAlgn="b"/>
                      <a:r>
                        <a:rPr lang="en-US" sz="1400" b="0" i="0" u="none" strike="noStrike">
                          <a:solidFill>
                            <a:srgbClr val="000000"/>
                          </a:solidFill>
                          <a:latin typeface="Arial"/>
                        </a:rPr>
                        <a:t>134.6</a:t>
                      </a:r>
                    </a:p>
                  </a:txBody>
                  <a:tcPr marL="9525" marR="9525" marT="9525" marB="0" anchor="b"/>
                </a:tc>
                <a:tc>
                  <a:txBody>
                    <a:bodyPr/>
                    <a:lstStyle/>
                    <a:p>
                      <a:pPr algn="ctr" fontAlgn="b"/>
                      <a:r>
                        <a:rPr lang="en-US" sz="1400" b="0" i="0" u="none" strike="noStrike">
                          <a:solidFill>
                            <a:srgbClr val="000000"/>
                          </a:solidFill>
                          <a:latin typeface="Arial"/>
                        </a:rPr>
                        <a:t>193.5</a:t>
                      </a:r>
                    </a:p>
                  </a:txBody>
                  <a:tcPr marL="9525" marR="9525" marT="9525" marB="0" anchor="b"/>
                </a:tc>
                <a:tc>
                  <a:txBody>
                    <a:bodyPr/>
                    <a:lstStyle/>
                    <a:p>
                      <a:pPr algn="ctr" fontAlgn="b"/>
                      <a:r>
                        <a:rPr lang="en-US" sz="1400" b="0" i="0" u="none" strike="noStrike">
                          <a:solidFill>
                            <a:srgbClr val="000000"/>
                          </a:solidFill>
                          <a:latin typeface="Arial"/>
                        </a:rPr>
                        <a:t>423.4</a:t>
                      </a:r>
                    </a:p>
                  </a:txBody>
                  <a:tcPr marL="9525" marR="9525" marT="9525" marB="0" anchor="b"/>
                </a:tc>
                <a:extLst>
                  <a:ext uri="{0D108BD9-81ED-4DB2-BD59-A6C34878D82A}">
                    <a16:rowId xmlns:a16="http://schemas.microsoft.com/office/drawing/2014/main" val="10018"/>
                  </a:ext>
                </a:extLst>
              </a:tr>
              <a:tr h="145695">
                <a:tc>
                  <a:txBody>
                    <a:bodyPr/>
                    <a:lstStyle/>
                    <a:p>
                      <a:pPr algn="l" fontAlgn="b"/>
                      <a:r>
                        <a:rPr lang="en-US" sz="1400" b="0" i="0" u="none" strike="noStrike">
                          <a:solidFill>
                            <a:srgbClr val="000000"/>
                          </a:solidFill>
                          <a:latin typeface="Calibri"/>
                        </a:rPr>
                        <a:t> </a:t>
                      </a:r>
                    </a:p>
                  </a:txBody>
                  <a:tcPr marL="9525" marR="9525" marT="9525" marB="0" anchor="b"/>
                </a:tc>
                <a:tc>
                  <a:txBody>
                    <a:bodyPr/>
                    <a:lstStyle/>
                    <a:p>
                      <a:pPr algn="l" fontAlgn="b"/>
                      <a:r>
                        <a:rPr lang="mn-MN" sz="1400" b="0" i="0" u="none" strike="noStrike" dirty="0">
                          <a:solidFill>
                            <a:srgbClr val="000000"/>
                          </a:solidFill>
                          <a:latin typeface="Calibri"/>
                        </a:rPr>
                        <a:t>ДҮН</a:t>
                      </a:r>
                    </a:p>
                  </a:txBody>
                  <a:tcPr marL="9525" marR="9525" marT="9525" marB="0" anchor="b"/>
                </a:tc>
                <a:tc>
                  <a:txBody>
                    <a:bodyPr/>
                    <a:lstStyle/>
                    <a:p>
                      <a:pPr algn="ctr" fontAlgn="b"/>
                      <a:r>
                        <a:rPr lang="en-US" sz="1400" b="0" i="0" u="none" strike="noStrike" dirty="0">
                          <a:solidFill>
                            <a:srgbClr val="000000"/>
                          </a:solidFill>
                          <a:latin typeface="Arial" pitchFamily="34" charset="0"/>
                          <a:cs typeface="Arial" pitchFamily="34" charset="0"/>
                        </a:rPr>
                        <a:t>4934.8</a:t>
                      </a:r>
                    </a:p>
                  </a:txBody>
                  <a:tcPr marL="9525" marR="9525" marT="9525" marB="0" anchor="b"/>
                </a:tc>
                <a:tc>
                  <a:txBody>
                    <a:bodyPr/>
                    <a:lstStyle/>
                    <a:p>
                      <a:pPr algn="ctr" fontAlgn="b"/>
                      <a:r>
                        <a:rPr lang="en-US" sz="1400" b="0" i="0" u="none" strike="noStrike" dirty="0">
                          <a:solidFill>
                            <a:srgbClr val="000000"/>
                          </a:solidFill>
                          <a:latin typeface="Arial" pitchFamily="34" charset="0"/>
                          <a:cs typeface="Arial" pitchFamily="34" charset="0"/>
                        </a:rPr>
                        <a:t>922</a:t>
                      </a:r>
                    </a:p>
                  </a:txBody>
                  <a:tcPr marL="9525" marR="9525" marT="9525" marB="0" anchor="b"/>
                </a:tc>
                <a:tc>
                  <a:txBody>
                    <a:bodyPr/>
                    <a:lstStyle/>
                    <a:p>
                      <a:pPr algn="ctr" fontAlgn="b"/>
                      <a:r>
                        <a:rPr lang="en-US" sz="1400" b="0" i="0" u="none" strike="noStrike" dirty="0">
                          <a:solidFill>
                            <a:srgbClr val="000000"/>
                          </a:solidFill>
                          <a:latin typeface="Arial" pitchFamily="34" charset="0"/>
                          <a:cs typeface="Arial" pitchFamily="34" charset="0"/>
                        </a:rPr>
                        <a:t>4602.5</a:t>
                      </a:r>
                    </a:p>
                  </a:txBody>
                  <a:tcPr marL="9525" marR="9525" marT="9525" marB="0" anchor="b"/>
                </a:tc>
                <a:tc>
                  <a:txBody>
                    <a:bodyPr/>
                    <a:lstStyle/>
                    <a:p>
                      <a:pPr algn="ctr" fontAlgn="b"/>
                      <a:r>
                        <a:rPr lang="en-US" sz="1400" b="0" i="0" u="none" strike="noStrike" dirty="0">
                          <a:solidFill>
                            <a:srgbClr val="000000"/>
                          </a:solidFill>
                          <a:latin typeface="Arial" pitchFamily="34" charset="0"/>
                          <a:cs typeface="Arial" pitchFamily="34" charset="0"/>
                        </a:rPr>
                        <a:t>1424</a:t>
                      </a:r>
                    </a:p>
                  </a:txBody>
                  <a:tcPr marL="9525" marR="9525" marT="9525" marB="0" anchor="b"/>
                </a:tc>
                <a:tc>
                  <a:txBody>
                    <a:bodyPr/>
                    <a:lstStyle/>
                    <a:p>
                      <a:pPr algn="ctr" fontAlgn="b"/>
                      <a:r>
                        <a:rPr lang="en-US" sz="1400" b="0" i="0" u="none" strike="noStrike" dirty="0">
                          <a:solidFill>
                            <a:srgbClr val="000000"/>
                          </a:solidFill>
                          <a:latin typeface="Arial" pitchFamily="34" charset="0"/>
                          <a:cs typeface="Arial" pitchFamily="34" charset="0"/>
                        </a:rPr>
                        <a:t>902.8</a:t>
                      </a:r>
                    </a:p>
                  </a:txBody>
                  <a:tcPr marL="9525" marR="9525" marT="9525" marB="0" anchor="b"/>
                </a:tc>
                <a:tc>
                  <a:txBody>
                    <a:bodyPr/>
                    <a:lstStyle/>
                    <a:p>
                      <a:pPr algn="ctr" fontAlgn="b"/>
                      <a:r>
                        <a:rPr lang="en-US" sz="1400" b="0" i="0" u="none" strike="noStrike" dirty="0">
                          <a:solidFill>
                            <a:srgbClr val="000000"/>
                          </a:solidFill>
                          <a:latin typeface="Arial" pitchFamily="34" charset="0"/>
                          <a:cs typeface="Arial" pitchFamily="34" charset="0"/>
                        </a:rPr>
                        <a:t>767.1</a:t>
                      </a:r>
                    </a:p>
                  </a:txBody>
                  <a:tcPr marL="9525" marR="9525" marT="9525" marB="0" anchor="b"/>
                </a:tc>
                <a:tc>
                  <a:txBody>
                    <a:bodyPr/>
                    <a:lstStyle/>
                    <a:p>
                      <a:pPr algn="ctr" fontAlgn="b"/>
                      <a:r>
                        <a:rPr lang="en-US" sz="1400" b="0" i="0" u="none" strike="noStrike" dirty="0">
                          <a:solidFill>
                            <a:srgbClr val="000000"/>
                          </a:solidFill>
                          <a:latin typeface="Arial" pitchFamily="34" charset="0"/>
                          <a:cs typeface="Arial" pitchFamily="34" charset="0"/>
                        </a:rPr>
                        <a:t>2543.6</a:t>
                      </a:r>
                    </a:p>
                  </a:txBody>
                  <a:tcPr marL="9525" marR="9525" marT="9525" marB="0" anchor="b"/>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116395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4C87E6-7862-4141-A4E8-527A7CF7034D}"/>
              </a:ext>
            </a:extLst>
          </p:cNvPr>
          <p:cNvSpPr/>
          <p:nvPr/>
        </p:nvSpPr>
        <p:spPr>
          <a:xfrm>
            <a:off x="675861" y="1036124"/>
            <a:ext cx="8600661" cy="4524315"/>
          </a:xfrm>
          <a:prstGeom prst="rect">
            <a:avLst/>
          </a:prstGeom>
        </p:spPr>
        <p:txBody>
          <a:bodyPr wrap="square">
            <a:spAutoFit/>
          </a:bodyPr>
          <a:lstStyle/>
          <a:p>
            <a:pPr marL="285750" lvl="0" indent="-285750" algn="just" eaLnBrk="0" fontAlgn="base" hangingPunct="0">
              <a:spcBef>
                <a:spcPct val="0"/>
              </a:spcBef>
              <a:spcAft>
                <a:spcPct val="0"/>
              </a:spcAft>
              <a:buFont typeface="Wingdings" panose="05000000000000000000" pitchFamily="2" charset="2"/>
              <a:buChar char="v"/>
            </a:pPr>
            <a:r>
              <a:rPr lang="mn-MN" dirty="0">
                <a:solidFill>
                  <a:srgbClr val="002060"/>
                </a:solidFill>
                <a:latin typeface="Arial" pitchFamily="34" charset="0"/>
                <a:ea typeface="Calibri" pitchFamily="34" charset="0"/>
                <a:cs typeface="Arial" pitchFamily="34" charset="0"/>
              </a:rPr>
              <a:t>Аймгийн Засаг даргын 2019 оны 5 дугаар сарын 24-ний А/200 тоот захирамжаар төсөл сонгон шалгаруулах дэд хороог байгуулан Жижиг дунд үйлдвэрийн төсөл болон жижиг дунд үйлдвэр эрхлэгчээр бүртгүүлэхтэй холбоотой мэдээ мэдээллийг хүргэн ажилласан.</a:t>
            </a:r>
            <a:endParaRPr lang="mn-MN" dirty="0">
              <a:solidFill>
                <a:srgbClr val="002060"/>
              </a:solidFill>
              <a:latin typeface="Arial" pitchFamily="34" charset="0"/>
              <a:cs typeface="Arial" pitchFamily="34" charset="0"/>
            </a:endParaRPr>
          </a:p>
          <a:p>
            <a:pPr lvl="0" algn="just" eaLnBrk="0" fontAlgn="base" hangingPunct="0">
              <a:spcBef>
                <a:spcPct val="0"/>
              </a:spcBef>
              <a:spcAft>
                <a:spcPct val="0"/>
              </a:spcAft>
            </a:pPr>
            <a:r>
              <a:rPr lang="mn-MN" dirty="0">
                <a:solidFill>
                  <a:srgbClr val="002060"/>
                </a:solidFill>
                <a:latin typeface="Arial" pitchFamily="34" charset="0"/>
                <a:ea typeface="Calibri" pitchFamily="34" charset="0"/>
                <a:cs typeface="Arial" pitchFamily="34" charset="0"/>
              </a:rPr>
              <a:t>Үүний үр дүнд 16 аж ахуйн нэгж иргэд 846,6 сая төгрөгийн хөнгөлөлттэй зээлд  хамрагдсан.</a:t>
            </a:r>
            <a:endParaRPr lang="mn-MN" dirty="0">
              <a:solidFill>
                <a:srgbClr val="002060"/>
              </a:solidFill>
              <a:latin typeface="Arial" pitchFamily="34" charset="0"/>
              <a:cs typeface="Arial" pitchFamily="34" charset="0"/>
            </a:endParaRPr>
          </a:p>
          <a:p>
            <a:pPr lvl="0" algn="just" eaLnBrk="0" fontAlgn="base" hangingPunct="0">
              <a:spcBef>
                <a:spcPct val="0"/>
              </a:spcBef>
              <a:spcAft>
                <a:spcPct val="0"/>
              </a:spcAft>
            </a:pPr>
            <a:r>
              <a:rPr lang="mn-MN" dirty="0">
                <a:solidFill>
                  <a:schemeClr val="accent6">
                    <a:lumMod val="50000"/>
                  </a:schemeClr>
                </a:solidFill>
                <a:latin typeface="Arial" pitchFamily="34" charset="0"/>
                <a:ea typeface="Calibri" pitchFamily="34" charset="0"/>
                <a:cs typeface="Arial" pitchFamily="34" charset="0"/>
              </a:rPr>
              <a:t>Зээлийн батлан даалтын сангаас 5-н аж ахуйн нэгж, иргэнд 1306,6 сая төгрөгийн зээлийн 46,4%-д буюу 606 сая төгрөгийн үйлчилгээ үзүүлсэн.</a:t>
            </a:r>
          </a:p>
          <a:p>
            <a:pPr marL="285750" lvl="0" indent="-285750" algn="just" eaLnBrk="0" fontAlgn="base" hangingPunct="0">
              <a:spcBef>
                <a:spcPct val="0"/>
              </a:spcBef>
              <a:spcAft>
                <a:spcPct val="0"/>
              </a:spcAft>
              <a:buFont typeface="Wingdings" panose="05000000000000000000" pitchFamily="2" charset="2"/>
              <a:buChar char="q"/>
            </a:pPr>
            <a:r>
              <a:rPr lang="mn-MN" dirty="0">
                <a:solidFill>
                  <a:schemeClr val="accent2">
                    <a:lumMod val="75000"/>
                  </a:schemeClr>
                </a:solidFill>
                <a:latin typeface="Arial" pitchFamily="34" charset="0"/>
                <a:ea typeface="Calibri" pitchFamily="34" charset="0"/>
                <a:cs typeface="Arial" pitchFamily="34" charset="0"/>
              </a:rPr>
              <a:t>Сум хөгжүүлэх сангаас 2019 онд 13 сумын 137 аж ахуйн нэгж иргэдэд 916,6 сая төгрөгийн зээл гарч шинээр 193 ажлын байр бий болсон. 2019 онд нийтдээ 902,8 сая төгрөгийн зээл төлөгдсөн. Үүнээс 786 сая төгрөг нь хугацаа хэтэрсэн зээлийн төлөлт байна. </a:t>
            </a:r>
            <a:endParaRPr lang="mn-MN" dirty="0">
              <a:solidFill>
                <a:schemeClr val="accent2">
                  <a:lumMod val="75000"/>
                </a:schemeClr>
              </a:solidFill>
              <a:latin typeface="Arial" pitchFamily="34" charset="0"/>
              <a:cs typeface="Arial" pitchFamily="34" charset="0"/>
            </a:endParaRPr>
          </a:p>
          <a:p>
            <a:pPr marL="285750" lvl="0" indent="-285750" algn="just" eaLnBrk="0" fontAlgn="base" hangingPunct="0">
              <a:spcBef>
                <a:spcPct val="0"/>
              </a:spcBef>
              <a:spcAft>
                <a:spcPct val="0"/>
              </a:spcAft>
              <a:buFont typeface="Wingdings" panose="05000000000000000000" pitchFamily="2" charset="2"/>
              <a:buChar char="ü"/>
            </a:pPr>
            <a:r>
              <a:rPr lang="mn-MN" dirty="0">
                <a:latin typeface="Arial" pitchFamily="34" charset="0"/>
                <a:ea typeface="Calibri" pitchFamily="34" charset="0"/>
                <a:cs typeface="Arial" pitchFamily="34" charset="0"/>
              </a:rPr>
              <a:t>Адра Монгол ОУБ-ын </a:t>
            </a:r>
            <a:r>
              <a:rPr lang="mn-MN" dirty="0">
                <a:ea typeface="Calibri" pitchFamily="34" charset="0"/>
                <a:cs typeface="Arial" pitchFamily="34" charset="0"/>
              </a:rPr>
              <a:t>“</a:t>
            </a:r>
            <a:r>
              <a:rPr lang="mn-MN" dirty="0">
                <a:latin typeface="Arial" pitchFamily="34" charset="0"/>
                <a:ea typeface="Calibri" pitchFamily="34" charset="0"/>
                <a:cs typeface="Arial" pitchFamily="34" charset="0"/>
              </a:rPr>
              <a:t>Органик ХАА-н түншлэл</a:t>
            </a:r>
            <a:r>
              <a:rPr lang="mn-MN" dirty="0">
                <a:ea typeface="Calibri" pitchFamily="34" charset="0"/>
                <a:cs typeface="Arial" pitchFamily="34" charset="0"/>
              </a:rPr>
              <a:t>”</a:t>
            </a:r>
            <a:r>
              <a:rPr lang="mn-MN" dirty="0">
                <a:latin typeface="Arial" pitchFamily="34" charset="0"/>
                <a:ea typeface="Calibri" pitchFamily="34" charset="0"/>
                <a:cs typeface="Arial" pitchFamily="34" charset="0"/>
              </a:rPr>
              <a:t> төсөлд 11 сумын 31 хоршоо хамрагдаж, органик ба органик бус үр, био бордоогоор хангагдан, хөдөлмөр хөнгөвчлөх, инноваци шингэсэн хөдөө аж ахуйн болон улирлын бус бизнес эрхлэхэд чиглэсэн 240 сая төгрөгийн тоног төхөөрөмжийн дэмжлэг авсан.</a:t>
            </a:r>
            <a:endParaRPr lang="mn-MN" dirty="0">
              <a:latin typeface="Arial" pitchFamily="34" charset="0"/>
              <a:cs typeface="Arial" pitchFamily="34" charset="0"/>
            </a:endParaRPr>
          </a:p>
        </p:txBody>
      </p:sp>
    </p:spTree>
    <p:extLst>
      <p:ext uri="{BB962C8B-B14F-4D97-AF65-F5344CB8AC3E}">
        <p14:creationId xmlns:p14="http://schemas.microsoft.com/office/powerpoint/2010/main" val="1588786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55374" y="480683"/>
            <a:ext cx="6526956" cy="479423"/>
          </a:xfrm>
          <a:prstGeom prst="rect">
            <a:avLst/>
          </a:prstGeom>
        </p:spPr>
        <p:txBody>
          <a:bodyPr vert="horz" lIns="74295" tIns="37148" rIns="74295" bIns="37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mn-MN" sz="16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j-ea"/>
                <a:cs typeface="Arial" panose="020B0604020202020204" pitchFamily="34" charset="0"/>
              </a:rPr>
              <a:t>ЖИЖИГ, ДУНД ҮЙЛДВЭР, ҮЙЛЧИЛГЭЭ, ХОРШОО</a:t>
            </a:r>
            <a:endParaRPr kumimoji="0" lang="en-US" sz="16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j-ea"/>
              <a:cs typeface="Arial" panose="020B0604020202020204" pitchFamily="34" charset="0"/>
            </a:endParaRPr>
          </a:p>
        </p:txBody>
      </p:sp>
      <p:cxnSp>
        <p:nvCxnSpPr>
          <p:cNvPr id="6" name="Straight Connector 5"/>
          <p:cNvCxnSpPr/>
          <p:nvPr/>
        </p:nvCxnSpPr>
        <p:spPr>
          <a:xfrm>
            <a:off x="444380" y="881149"/>
            <a:ext cx="9057068"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444380" y="927408"/>
            <a:ext cx="6263991" cy="4192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mn-MN" sz="1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2020 оны зорилтыг хэрэгжүүлэх арга хэмжээ</a:t>
            </a:r>
            <a:endParaRPr kumimoji="0" lang="en-US" sz="16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11" name="Rectangle 10"/>
          <p:cNvSpPr/>
          <p:nvPr/>
        </p:nvSpPr>
        <p:spPr>
          <a:xfrm>
            <a:off x="504822" y="1738025"/>
            <a:ext cx="8936183" cy="480131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mn-MN"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mn-MN"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Доорх дэд хөтөлбөрүүдийг аймгийн иргэдийн төлөөлөгчдийн хурлаар батлуулж, хэрэгжүүлэх</a:t>
            </a:r>
          </a:p>
          <a:p>
            <a:pPr marL="628650" marR="0" lvl="1"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mn-MN" sz="14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Жижиг, дунд үйлдвэрийг дэмжих хөтөлбөр</a:t>
            </a:r>
          </a:p>
          <a:p>
            <a:pPr marL="628650" marR="0" lvl="1"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mn-MN" sz="14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Хоршоог хөгжүүлэх нийгмийн хэмжээний хөтөлбөр</a:t>
            </a:r>
          </a:p>
          <a:p>
            <a:pPr marL="628650" marR="0" lvl="1" indent="-171450"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mn-MN" sz="14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Ахуйн үйлчилгээний салбарыг дэмжих хөтөлбөр</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mn-MN"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 Жижиг, дунд үйлдвэрийг дэмжих  хөнгөлөлттэй зээлийн эх үүсвэрийг орон нутгийн эх үүсвэрээр нэмэгдүүлэх замаар хүртээмжийг өсгөх</a:t>
            </a:r>
          </a:p>
          <a:p>
            <a:pPr lvl="0" algn="just">
              <a:spcAft>
                <a:spcPts val="600"/>
              </a:spcAft>
              <a:defRPr/>
            </a:pPr>
            <a:r>
              <a:rPr lang="mn-MN" sz="1400" dirty="0">
                <a:solidFill>
                  <a:srgbClr val="002060"/>
                </a:solidFill>
                <a:latin typeface="Arial" panose="020B0604020202020204" pitchFamily="34" charset="0"/>
                <a:cs typeface="Arial" panose="020B0604020202020204" pitchFamily="34" charset="0"/>
              </a:rPr>
              <a:t>3.Жижиг, дунд үйлдвэр, үйлчилгээ эрхлэгч, хоршоодыг дэмжих замаар түүхий эд бэлтгэлийн тогтолцоог бүрдүүлэх, бүтээмжийг өсгөх, зах зээлд өрсөлдөх чадварыг дээшлүүлэх</a:t>
            </a:r>
            <a:endParaRPr kumimoji="0" lang="mn-MN"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mn-MN"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 Сум хөгжүүлэх сангийн зээлийн эргэн төлөлтийн үйл ажиллагааг сайжруулж, чанаргүй зээлийн хэмжээг бууруулах, зээлдэгчийн мэдээллийг зээлийн мэдээллийн санд бүрэн  нэгтгэх</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mn-MN"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5. Сум хөгжүүлэх сангийн хөрөнгөд 2014 онд ахуйн үйлчилгээний зориулалтаар олгосон ашиглагдахгүй байгаа тоног төхөөрөмжийг сумын эргэлтийн сангийн хөрөнгөнд бүртгэж, дахин үнэлгээ хийж, зах зээлийн үнээр худалдан борлуулах, авлага барагдуулах ажлыг зохион байгуулах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mn-MN"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6. “Нэг сум- Нэг хоршоо” хөдөлгөөнийг идэвхжүүлэн сум бүр </a:t>
            </a:r>
            <a:r>
              <a:rPr lang="mn-MN" sz="1400" dirty="0">
                <a:solidFill>
                  <a:srgbClr val="002060"/>
                </a:solidFill>
                <a:latin typeface="Arial" panose="020B0604020202020204" pitchFamily="34" charset="0"/>
                <a:cs typeface="Arial" panose="020B0604020202020204" pitchFamily="34" charset="0"/>
              </a:rPr>
              <a:t>1</a:t>
            </a:r>
            <a:r>
              <a:rPr kumimoji="0" lang="mn-MN"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-ээс доошгүй “Загвар хоршоо”-г байгуулах,  </a:t>
            </a:r>
            <a:r>
              <a:rPr lang="mn-MN" sz="1400" dirty="0">
                <a:solidFill>
                  <a:srgbClr val="002060"/>
                </a:solidFill>
                <a:latin typeface="Arial" panose="020B0604020202020204" pitchFamily="34" charset="0"/>
                <a:cs typeface="Arial" panose="020B0604020202020204" pitchFamily="34" charset="0"/>
              </a:rPr>
              <a:t>хамтарч ажиллах</a:t>
            </a:r>
            <a:endParaRPr kumimoji="0" lang="mn-MN"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mn-MN"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7. “Нэг суурин - Нэг бахархал” аяны хүрээнд орон нутгийн брэнд бүтээгдэхүүнийг бий болгох, хөгжүүлэхэд хамтарч ажиллах</a:t>
            </a:r>
          </a:p>
          <a:p>
            <a:pPr marL="0" marR="0" lvl="0" indent="0" algn="just" defTabSz="914400" rtl="0" eaLnBrk="1" fontAlgn="auto" latinLnBrk="0" hangingPunct="1">
              <a:lnSpc>
                <a:spcPct val="100000"/>
              </a:lnSpc>
              <a:spcBef>
                <a:spcPts val="0"/>
              </a:spcBef>
              <a:spcAft>
                <a:spcPts val="600"/>
              </a:spcAft>
              <a:buClrTx/>
              <a:buSzTx/>
              <a:buFontTx/>
              <a:buNone/>
              <a:tabLst/>
              <a:defRPr/>
            </a:pPr>
            <a:r>
              <a:rPr lang="mn-MN" sz="1400" dirty="0">
                <a:solidFill>
                  <a:srgbClr val="002060"/>
                </a:solidFill>
                <a:latin typeface="Arial" panose="020B0604020202020204" pitchFamily="34" charset="0"/>
                <a:cs typeface="Arial" panose="020B0604020202020204" pitchFamily="34" charset="0"/>
              </a:rPr>
              <a:t>8</a:t>
            </a:r>
            <a:r>
              <a:rPr kumimoji="0" lang="mn-MN"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Төрийн болон орон нутгийн өмчийн хөрөнгөөр дотоодын  үйлдвэрээс чанар стандартын шаардлага хангасан бараа худалдан авалтыг нэмэгдүүлэхэд чиглэсэн арга хэмжээ авах</a:t>
            </a:r>
          </a:p>
        </p:txBody>
      </p:sp>
    </p:spTree>
    <p:extLst>
      <p:ext uri="{BB962C8B-B14F-4D97-AF65-F5344CB8AC3E}">
        <p14:creationId xmlns:p14="http://schemas.microsoft.com/office/powerpoint/2010/main" val="2938080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9583BC-C803-453B-BFE5-1ECCD67B64D6}"/>
              </a:ext>
            </a:extLst>
          </p:cNvPr>
          <p:cNvSpPr>
            <a:spLocks noGrp="1"/>
          </p:cNvSpPr>
          <p:nvPr>
            <p:ph type="title"/>
          </p:nvPr>
        </p:nvSpPr>
        <p:spPr>
          <a:xfrm>
            <a:off x="1250001" y="2224728"/>
            <a:ext cx="7620000" cy="1143000"/>
          </a:xfrm>
        </p:spPr>
        <p:txBody>
          <a:bodyPr>
            <a:normAutofit fontScale="90000"/>
          </a:bodyPr>
          <a:lstStyle/>
          <a:p>
            <a:pPr algn="ctr"/>
            <a:r>
              <a:rPr lang="mn-MN" sz="6600" dirty="0">
                <a:latin typeface="Arial" pitchFamily="34" charset="0"/>
                <a:cs typeface="Arial" pitchFamily="34" charset="0"/>
              </a:rPr>
              <a:t>Анхаарал тавьсанд баярлалаа.</a:t>
            </a:r>
            <a:endParaRPr lang="en-US" sz="6600" dirty="0">
              <a:latin typeface="Arial" pitchFamily="34" charset="0"/>
              <a:cs typeface="Arial" pitchFamily="34" charset="0"/>
            </a:endParaRPr>
          </a:p>
        </p:txBody>
      </p:sp>
      <p:pic>
        <p:nvPicPr>
          <p:cNvPr id="5" name="Picture 2" descr="C:\Users\Batsuren\Desktop\thank-you-emoji-16.jpg">
            <a:extLst>
              <a:ext uri="{FF2B5EF4-FFF2-40B4-BE49-F238E27FC236}">
                <a16:creationId xmlns:a16="http://schemas.microsoft.com/office/drawing/2014/main" id="{E60DB425-8F04-40E4-BF71-B760764C0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150" y="3769966"/>
            <a:ext cx="4191000" cy="2458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31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3F5D-3122-41DF-8966-BB26F325CCA0}"/>
              </a:ext>
            </a:extLst>
          </p:cNvPr>
          <p:cNvSpPr>
            <a:spLocks noGrp="1"/>
          </p:cNvSpPr>
          <p:nvPr>
            <p:ph type="title"/>
          </p:nvPr>
        </p:nvSpPr>
        <p:spPr>
          <a:xfrm>
            <a:off x="681038" y="378776"/>
            <a:ext cx="8543925" cy="465052"/>
          </a:xfrm>
          <a:noFill/>
          <a:ln>
            <a:noFill/>
          </a:ln>
        </p:spPr>
        <p:txBody>
          <a:bodyPr>
            <a:noAutofit/>
          </a:bodyPr>
          <a:lstStyle/>
          <a:p>
            <a:pPr lvl="0" algn="ctr">
              <a:lnSpc>
                <a:spcPct val="100000"/>
              </a:lnSpc>
              <a:spcBef>
                <a:spcPts val="0"/>
              </a:spcBef>
            </a:pPr>
            <a:r>
              <a:rPr lang="mn-MN" sz="1400" cap="none" dirty="0">
                <a:solidFill>
                  <a:prstClr val="black"/>
                </a:solidFill>
                <a:latin typeface="Arial" panose="020B0604020202020204" pitchFamily="34" charset="0"/>
                <a:ea typeface="+mn-ea"/>
                <a:cs typeface="Arial" panose="020B0604020202020204" pitchFamily="34" charset="0"/>
              </a:rPr>
              <a:t>монгол улсын засгийн газрын 2018 оны 267 дугаар тогтоол, хүнс, хөдөө аж ахуй, хөнгөн үйлдвэрийн сайдын 2018 оны а/209 дүгээр тушаалаар аймгуудын хүнс, хөдөө аж ахуйн газруудын бүтцэд өөрчлөлт орсоны дагуу</a:t>
            </a:r>
            <a:endParaRPr lang="en-US" sz="3200" cap="none" dirty="0"/>
          </a:p>
        </p:txBody>
      </p:sp>
      <p:graphicFrame>
        <p:nvGraphicFramePr>
          <p:cNvPr id="4" name="Table 3">
            <a:extLst>
              <a:ext uri="{FF2B5EF4-FFF2-40B4-BE49-F238E27FC236}">
                <a16:creationId xmlns:a16="http://schemas.microsoft.com/office/drawing/2014/main" id="{E261ED3C-D5CE-47BF-BEB8-40BB67FFA3FF}"/>
              </a:ext>
            </a:extLst>
          </p:cNvPr>
          <p:cNvGraphicFramePr>
            <a:graphicFrameLocks noGrp="1"/>
          </p:cNvGraphicFramePr>
          <p:nvPr>
            <p:extLst>
              <p:ext uri="{D42A27DB-BD31-4B8C-83A1-F6EECF244321}">
                <p14:modId xmlns:p14="http://schemas.microsoft.com/office/powerpoint/2010/main" val="1525613800"/>
              </p:ext>
            </p:extLst>
          </p:nvPr>
        </p:nvGraphicFramePr>
        <p:xfrm>
          <a:off x="681039" y="1447923"/>
          <a:ext cx="8543924" cy="5015354"/>
        </p:xfrm>
        <a:graphic>
          <a:graphicData uri="http://schemas.openxmlformats.org/drawingml/2006/table">
            <a:tbl>
              <a:tblPr firstRow="1" firstCol="1" bandRow="1">
                <a:tableStyleId>{5C22544A-7EE6-4342-B048-85BDC9FD1C3A}</a:tableStyleId>
              </a:tblPr>
              <a:tblGrid>
                <a:gridCol w="492668">
                  <a:extLst>
                    <a:ext uri="{9D8B030D-6E8A-4147-A177-3AD203B41FA5}">
                      <a16:colId xmlns:a16="http://schemas.microsoft.com/office/drawing/2014/main" val="3154582748"/>
                    </a:ext>
                  </a:extLst>
                </a:gridCol>
                <a:gridCol w="1583141">
                  <a:extLst>
                    <a:ext uri="{9D8B030D-6E8A-4147-A177-3AD203B41FA5}">
                      <a16:colId xmlns:a16="http://schemas.microsoft.com/office/drawing/2014/main" val="4279766863"/>
                    </a:ext>
                  </a:extLst>
                </a:gridCol>
                <a:gridCol w="2292824">
                  <a:extLst>
                    <a:ext uri="{9D8B030D-6E8A-4147-A177-3AD203B41FA5}">
                      <a16:colId xmlns:a16="http://schemas.microsoft.com/office/drawing/2014/main" val="4114592083"/>
                    </a:ext>
                  </a:extLst>
                </a:gridCol>
                <a:gridCol w="2129050">
                  <a:extLst>
                    <a:ext uri="{9D8B030D-6E8A-4147-A177-3AD203B41FA5}">
                      <a16:colId xmlns:a16="http://schemas.microsoft.com/office/drawing/2014/main" val="1836377644"/>
                    </a:ext>
                  </a:extLst>
                </a:gridCol>
                <a:gridCol w="2046241">
                  <a:extLst>
                    <a:ext uri="{9D8B030D-6E8A-4147-A177-3AD203B41FA5}">
                      <a16:colId xmlns:a16="http://schemas.microsoft.com/office/drawing/2014/main" val="3854230430"/>
                    </a:ext>
                  </a:extLst>
                </a:gridCol>
              </a:tblGrid>
              <a:tr h="381048">
                <a:tc rowSpan="2">
                  <a:txBody>
                    <a:bodyPr/>
                    <a:lstStyle/>
                    <a:p>
                      <a:pPr algn="ctr">
                        <a:lnSpc>
                          <a:spcPct val="115000"/>
                        </a:lnSpc>
                        <a:spcAft>
                          <a:spcPts val="0"/>
                        </a:spcAft>
                      </a:pPr>
                      <a:r>
                        <a:rPr lang="mn-MN"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cs typeface="Arial" panose="020B0604020202020204" pitchFamily="34" charset="0"/>
                      </a:endParaRPr>
                    </a:p>
                    <a:p>
                      <a:pPr algn="ctr">
                        <a:lnSpc>
                          <a:spcPct val="115000"/>
                        </a:lnSpc>
                        <a:spcAft>
                          <a:spcPts val="0"/>
                        </a:spcAft>
                      </a:pPr>
                      <a:r>
                        <a:rPr lang="mn-MN"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cs typeface="Arial" panose="020B0604020202020204" pitchFamily="34" charset="0"/>
                      </a:endParaRPr>
                    </a:p>
                    <a:p>
                      <a:pPr algn="ctr">
                        <a:lnSpc>
                          <a:spcPct val="115000"/>
                        </a:lnSpc>
                        <a:spcAft>
                          <a:spcPts val="0"/>
                        </a:spcAft>
                      </a:pPr>
                      <a:r>
                        <a:rPr lang="mn-MN"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cs typeface="Arial" panose="020B0604020202020204" pitchFamily="34" charset="0"/>
                      </a:endParaRPr>
                    </a:p>
                    <a:p>
                      <a:pPr algn="ctr">
                        <a:lnSpc>
                          <a:spcPct val="115000"/>
                        </a:lnSpc>
                        <a:spcAft>
                          <a:spcPts val="0"/>
                        </a:spcAft>
                      </a:pPr>
                      <a:r>
                        <a:rPr lang="mn-MN" sz="1200" dirty="0">
                          <a:effectLst/>
                          <a:latin typeface="Arial" panose="020B0604020202020204" pitchFamily="34" charset="0"/>
                          <a:cs typeface="Arial" panose="020B0604020202020204" pitchFamily="34" charset="0"/>
                        </a:rPr>
                        <a:t>Д/д</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a:lnSpc>
                          <a:spcPct val="115000"/>
                        </a:lnSpc>
                        <a:spcAft>
                          <a:spcPts val="0"/>
                        </a:spcAft>
                      </a:pPr>
                      <a:r>
                        <a:rPr lang="mn-MN"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cs typeface="Arial" panose="020B0604020202020204" pitchFamily="34" charset="0"/>
                      </a:endParaRPr>
                    </a:p>
                    <a:p>
                      <a:pPr algn="ctr">
                        <a:lnSpc>
                          <a:spcPct val="115000"/>
                        </a:lnSpc>
                        <a:spcAft>
                          <a:spcPts val="0"/>
                        </a:spcAft>
                      </a:pPr>
                      <a:r>
                        <a:rPr lang="mn-MN"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cs typeface="Arial" panose="020B0604020202020204" pitchFamily="34" charset="0"/>
                      </a:endParaRPr>
                    </a:p>
                    <a:p>
                      <a:pPr algn="ctr">
                        <a:lnSpc>
                          <a:spcPct val="115000"/>
                        </a:lnSpc>
                        <a:spcAft>
                          <a:spcPts val="0"/>
                        </a:spcAft>
                      </a:pPr>
                      <a:r>
                        <a:rPr lang="mn-MN"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cs typeface="Arial" panose="020B0604020202020204" pitchFamily="34" charset="0"/>
                      </a:endParaRPr>
                    </a:p>
                    <a:p>
                      <a:pPr algn="ctr">
                        <a:lnSpc>
                          <a:spcPct val="115000"/>
                        </a:lnSpc>
                        <a:spcAft>
                          <a:spcPts val="0"/>
                        </a:spcAft>
                      </a:pPr>
                      <a:r>
                        <a:rPr lang="mn-MN" sz="1200" dirty="0">
                          <a:effectLst/>
                          <a:latin typeface="Arial" panose="020B0604020202020204" pitchFamily="34" charset="0"/>
                          <a:cs typeface="Arial" panose="020B0604020202020204" pitchFamily="34" charset="0"/>
                        </a:rPr>
                        <a:t>Сумдын нэрс</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3">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 </a:t>
                      </a:r>
                      <a:r>
                        <a:rPr lang="mn-MN" sz="1200" dirty="0">
                          <a:effectLst/>
                          <a:latin typeface="Arial" panose="020B0604020202020204" pitchFamily="34" charset="0"/>
                          <a:cs typeface="Arial" panose="020B0604020202020204" pitchFamily="34" charset="0"/>
                        </a:rPr>
                        <a:t>АЛБАН ТУШААЛ</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3966050"/>
                  </a:ext>
                </a:extLst>
              </a:tr>
              <a:tr h="1362333">
                <a:tc vMerge="1">
                  <a:txBody>
                    <a:bodyPr/>
                    <a:lstStyle/>
                    <a:p>
                      <a:endParaRPr lang="en-US"/>
                    </a:p>
                  </a:txBody>
                  <a:tcPr/>
                </a:tc>
                <a:tc vMerge="1">
                  <a:txBody>
                    <a:bodyPr/>
                    <a:lstStyle/>
                    <a:p>
                      <a:endParaRPr lang="en-US"/>
                    </a:p>
                  </a:txBody>
                  <a:tcPr/>
                </a:tc>
                <a:tc>
                  <a:txBody>
                    <a:bodyPr/>
                    <a:lstStyle/>
                    <a:p>
                      <a:pPr algn="just">
                        <a:lnSpc>
                          <a:spcPct val="115000"/>
                        </a:lnSpc>
                        <a:spcAft>
                          <a:spcPts val="0"/>
                        </a:spcAft>
                      </a:pPr>
                      <a:r>
                        <a:rPr lang="en-US" sz="1200" dirty="0" err="1">
                          <a:effectLst/>
                          <a:latin typeface="Arial" panose="020B0604020202020204" pitchFamily="34" charset="0"/>
                          <a:cs typeface="Arial" panose="020B0604020202020204" pitchFamily="34" charset="0"/>
                        </a:rPr>
                        <a:t>Бэлчээр</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тэжээл</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газар</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тариалангийн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асуудал</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хариуцсан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мэргэжилтэн</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1200">
                          <a:effectLst/>
                          <a:latin typeface="Arial" panose="020B0604020202020204" pitchFamily="34" charset="0"/>
                          <a:cs typeface="Arial" panose="020B0604020202020204" pitchFamily="34" charset="0"/>
                        </a:rPr>
                        <a:t>Мал аж ахуйн үйлдвэрлэлийн төлөвлөлт, менежмент малын үржил, бүртгэлийн асуудал хариуцсан мэргэжилтэн</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1200" dirty="0" err="1">
                          <a:effectLst/>
                          <a:latin typeface="Arial" panose="020B0604020202020204" pitchFamily="34" charset="0"/>
                          <a:cs typeface="Arial" panose="020B0604020202020204" pitchFamily="34" charset="0"/>
                        </a:rPr>
                        <a:t>Хүнс</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жижиг</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дунд</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үйлдвэр</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хоршооны</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асуудал</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хариуцсан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мэргэжилтэн</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17895004"/>
                  </a:ext>
                </a:extLst>
              </a:tr>
              <a:tr h="184791">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Алтанбулаг</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01520222"/>
                  </a:ext>
                </a:extLst>
              </a:tr>
              <a:tr h="184791">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Ерөө</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76303968"/>
                  </a:ext>
                </a:extLst>
              </a:tr>
              <a:tr h="184791">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Баянгол</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22272344"/>
                  </a:ext>
                </a:extLst>
              </a:tr>
              <a:tr h="184791">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Баруунбүрэн</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00438942"/>
                  </a:ext>
                </a:extLst>
              </a:tr>
              <a:tr h="0">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Жавхлант</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r>
                        <a:rPr lang="mn-MN" sz="1200" dirty="0">
                          <a:effectLst/>
                          <a:latin typeface="Arial" panose="020B0604020202020204" pitchFamily="34" charset="0"/>
                          <a:cs typeface="Arial" panose="020B0604020202020204" pitchFamily="34" charset="0"/>
                        </a:rPr>
                        <a:t>МЭРГЭЖИЛТЭНГҮЙ</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3287610470"/>
                  </a:ext>
                </a:extLst>
              </a:tr>
              <a:tr h="184791">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mn-MN" sz="1200" dirty="0">
                          <a:effectLst/>
                          <a:latin typeface="Arial" panose="020B0604020202020204" pitchFamily="34" charset="0"/>
                          <a:cs typeface="Arial" panose="020B0604020202020204" pitchFamily="34" charset="0"/>
                        </a:rPr>
                        <a:t>Хушаат</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r>
                        <a:rPr lang="mn-MN" sz="1200" dirty="0">
                          <a:effectLst/>
                          <a:latin typeface="Arial" panose="020B0604020202020204" pitchFamily="34" charset="0"/>
                          <a:cs typeface="Arial" panose="020B0604020202020204" pitchFamily="34" charset="0"/>
                        </a:rPr>
                        <a:t>МЭРГЭЖИЛТЭНГҮЙ</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r>
                        <a:rPr kumimoji="0" lang="mn-MN"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МЭРГЭЖИЛТЭНГҮЙ</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53898682"/>
                  </a:ext>
                </a:extLst>
              </a:tr>
              <a:tr h="184791">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Шаамар</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r>
                        <a:rPr lang="mn-MN" sz="1200" dirty="0">
                          <a:effectLst/>
                          <a:latin typeface="Arial" panose="020B0604020202020204" pitchFamily="34" charset="0"/>
                          <a:cs typeface="Arial" panose="020B0604020202020204" pitchFamily="34" charset="0"/>
                        </a:rPr>
                        <a:t>МЭРГЭЖИЛТЭНГҮЙ</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155599034"/>
                  </a:ext>
                </a:extLst>
              </a:tr>
              <a:tr h="184791">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Хүдэр</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6143773"/>
                  </a:ext>
                </a:extLst>
              </a:tr>
              <a:tr h="184791">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Сайхан</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r>
                        <a:rPr lang="mn-MN" sz="1200" dirty="0">
                          <a:effectLst/>
                          <a:latin typeface="Arial" panose="020B0604020202020204" pitchFamily="34" charset="0"/>
                          <a:cs typeface="Arial" panose="020B0604020202020204" pitchFamily="34" charset="0"/>
                        </a:rPr>
                        <a:t>МЭРГЭЖИЛТЭНГҮЙ</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2436906500"/>
                  </a:ext>
                </a:extLst>
              </a:tr>
              <a:tr h="184791">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10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Орхон</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r>
                        <a:rPr lang="mn-MN" sz="1200" dirty="0">
                          <a:effectLst/>
                          <a:latin typeface="Arial" panose="020B0604020202020204" pitchFamily="34" charset="0"/>
                          <a:cs typeface="Arial" panose="020B0604020202020204" pitchFamily="34" charset="0"/>
                        </a:rPr>
                        <a:t>МЭРГЭЖИЛТЭНГҮЙ</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533573321"/>
                  </a:ext>
                </a:extLst>
              </a:tr>
              <a:tr h="184791">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11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Орхонтуул</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r>
                        <a:rPr lang="mn-MN" sz="1200" dirty="0">
                          <a:effectLst/>
                          <a:latin typeface="Arial" panose="020B0604020202020204" pitchFamily="34" charset="0"/>
                          <a:cs typeface="Arial" panose="020B0604020202020204" pitchFamily="34" charset="0"/>
                        </a:rPr>
                        <a:t>МЭРГЭЖИЛТЭНГҮЙ</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6821168"/>
                  </a:ext>
                </a:extLst>
              </a:tr>
              <a:tr h="184791">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12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mn-MN" sz="1200" dirty="0">
                          <a:effectLst/>
                          <a:latin typeface="Arial" panose="020B0604020202020204" pitchFamily="34" charset="0"/>
                          <a:ea typeface="Calibri" panose="020F0502020204030204" pitchFamily="34" charset="0"/>
                          <a:cs typeface="Arial" panose="020B0604020202020204" pitchFamily="34" charset="0"/>
                        </a:rPr>
                        <a:t>Мандал</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r>
                        <a:rPr lang="mn-MN" sz="1200" dirty="0">
                          <a:effectLst/>
                          <a:latin typeface="Arial" panose="020B0604020202020204" pitchFamily="34" charset="0"/>
                          <a:cs typeface="Arial" panose="020B0604020202020204" pitchFamily="34" charset="0"/>
                        </a:rPr>
                        <a:t>МЭРГЭЖИЛТЭНГҮЙ</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5243466"/>
                  </a:ext>
                </a:extLst>
              </a:tr>
              <a:tr h="184791">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13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Сант</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r>
                        <a:rPr lang="mn-MN" sz="1200" dirty="0">
                          <a:effectLst/>
                          <a:latin typeface="Arial" panose="020B0604020202020204" pitchFamily="34" charset="0"/>
                          <a:cs typeface="Arial" panose="020B0604020202020204" pitchFamily="34" charset="0"/>
                        </a:rPr>
                        <a:t>МЭРГЭЖИЛТЭНГҮЙ</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2981136326"/>
                  </a:ext>
                </a:extLst>
              </a:tr>
              <a:tr h="184791">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14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Зүүнбүрэн</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r>
                        <a:rPr lang="mn-MN" sz="1200" dirty="0">
                          <a:effectLst/>
                          <a:latin typeface="Arial" panose="020B0604020202020204" pitchFamily="34" charset="0"/>
                          <a:cs typeface="Arial" panose="020B0604020202020204" pitchFamily="34" charset="0"/>
                        </a:rPr>
                        <a:t>МЭРГЭЖИЛТЭНГҮЙ</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364992319"/>
                  </a:ext>
                </a:extLst>
              </a:tr>
              <a:tr h="184791">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Цагааннуур</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87444474"/>
                  </a:ext>
                </a:extLst>
              </a:tr>
              <a:tr h="184791">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Түшиг</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r>
                        <a:rPr lang="mn-MN" sz="1200" dirty="0">
                          <a:effectLst/>
                          <a:latin typeface="Arial" panose="020B0604020202020204" pitchFamily="34" charset="0"/>
                          <a:cs typeface="Arial" panose="020B0604020202020204" pitchFamily="34" charset="0"/>
                        </a:rPr>
                        <a:t>МЭРГЭЖИЛТЭНГҮЙ</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r>
                        <a:rPr lang="mn-MN" sz="1200" dirty="0">
                          <a:effectLst/>
                          <a:latin typeface="Arial" panose="020B0604020202020204" pitchFamily="34" charset="0"/>
                          <a:cs typeface="Arial" panose="020B0604020202020204" pitchFamily="34" charset="0"/>
                        </a:rPr>
                        <a:t>МЭРГЭЖИЛТЭНГҮЙ</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260231146"/>
                  </a:ext>
                </a:extLst>
              </a:tr>
              <a:tr h="184791">
                <a:tc>
                  <a:txBody>
                    <a:bodyPr/>
                    <a:lstStyle/>
                    <a:p>
                      <a:pPr>
                        <a:lnSpc>
                          <a:spcPct val="115000"/>
                        </a:lnSpc>
                        <a:spcAft>
                          <a:spcPts val="0"/>
                        </a:spcAft>
                      </a:pPr>
                      <a:r>
                        <a:rPr lang="mn-MN" sz="1200">
                          <a:effectLst/>
                          <a:latin typeface="Arial" panose="020B0604020202020204" pitchFamily="34" charset="0"/>
                          <a:cs typeface="Arial" panose="020B0604020202020204" pitchFamily="34" charset="0"/>
                        </a:rPr>
                        <a:t>17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mn-MN" sz="1200" dirty="0">
                          <a:effectLst/>
                          <a:latin typeface="Arial" panose="020B0604020202020204" pitchFamily="34" charset="0"/>
                          <a:cs typeface="Arial" panose="020B0604020202020204" pitchFamily="34" charset="0"/>
                        </a:rPr>
                        <a:t>Сүхбаатар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 </a:t>
                      </a:r>
                      <a:r>
                        <a:rPr lang="mn-MN" sz="1200" dirty="0">
                          <a:effectLst/>
                          <a:latin typeface="Arial" panose="020B0604020202020204" pitchFamily="34" charset="0"/>
                          <a:cs typeface="Arial" panose="020B0604020202020204" pitchFamily="34" charset="0"/>
                        </a:rPr>
                        <a:t>МЭРГЭЖИЛТЭНГҮЙ</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817336438"/>
                  </a:ext>
                </a:extLst>
              </a:tr>
            </a:tbl>
          </a:graphicData>
        </a:graphic>
      </p:graphicFrame>
      <p:sp>
        <p:nvSpPr>
          <p:cNvPr id="5" name="TextBox 4">
            <a:extLst>
              <a:ext uri="{FF2B5EF4-FFF2-40B4-BE49-F238E27FC236}">
                <a16:creationId xmlns:a16="http://schemas.microsoft.com/office/drawing/2014/main" id="{A7C1F944-CC74-46FC-A427-97175ED8D12C}"/>
              </a:ext>
            </a:extLst>
          </p:cNvPr>
          <p:cNvSpPr txBox="1"/>
          <p:nvPr/>
        </p:nvSpPr>
        <p:spPr>
          <a:xfrm>
            <a:off x="818867" y="830180"/>
            <a:ext cx="996286" cy="36933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99EA8239-0B1A-497D-A8A3-1A9B5221D9C2}"/>
              </a:ext>
            </a:extLst>
          </p:cNvPr>
          <p:cNvSpPr txBox="1"/>
          <p:nvPr/>
        </p:nvSpPr>
        <p:spPr>
          <a:xfrm>
            <a:off x="7058183" y="982580"/>
            <a:ext cx="996286" cy="369332"/>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965B78BC-A0AA-4934-B985-56A665540F61}"/>
              </a:ext>
            </a:extLst>
          </p:cNvPr>
          <p:cNvSpPr txBox="1"/>
          <p:nvPr/>
        </p:nvSpPr>
        <p:spPr>
          <a:xfrm>
            <a:off x="682387" y="982643"/>
            <a:ext cx="1992573" cy="382137"/>
          </a:xfrm>
          <a:prstGeom prst="rect">
            <a:avLst/>
          </a:prstGeom>
          <a:solidFill>
            <a:srgbClr val="FFFF00"/>
          </a:solidFill>
        </p:spPr>
        <p:txBody>
          <a:bodyPr wrap="square" rtlCol="0">
            <a:spAutoFit/>
          </a:bodyPr>
          <a:lstStyle/>
          <a:p>
            <a:endParaRPr lang="en-US" dirty="0">
              <a:solidFill>
                <a:srgbClr val="00B050"/>
              </a:solidFill>
            </a:endParaRPr>
          </a:p>
        </p:txBody>
      </p:sp>
      <p:sp>
        <p:nvSpPr>
          <p:cNvPr id="9" name="TextBox 8">
            <a:extLst>
              <a:ext uri="{FF2B5EF4-FFF2-40B4-BE49-F238E27FC236}">
                <a16:creationId xmlns:a16="http://schemas.microsoft.com/office/drawing/2014/main" id="{B2DE321A-90B1-4840-9221-D8E63A4AD9EA}"/>
              </a:ext>
            </a:extLst>
          </p:cNvPr>
          <p:cNvSpPr txBox="1"/>
          <p:nvPr/>
        </p:nvSpPr>
        <p:spPr>
          <a:xfrm>
            <a:off x="6428103" y="975452"/>
            <a:ext cx="2743200" cy="400110"/>
          </a:xfrm>
          <a:prstGeom prst="rect">
            <a:avLst/>
          </a:prstGeom>
          <a:noFill/>
        </p:spPr>
        <p:txBody>
          <a:bodyPr wrap="square" rtlCol="0">
            <a:spAutoFit/>
          </a:bodyPr>
          <a:lstStyle/>
          <a:p>
            <a:r>
              <a:rPr lang="mn-MN" sz="2000" dirty="0">
                <a:latin typeface="Arial" panose="020B0604020202020204" pitchFamily="34" charset="0"/>
                <a:cs typeface="Arial" panose="020B0604020202020204" pitchFamily="34" charset="0"/>
              </a:rPr>
              <a:t>Мэргэжилтэнгүй сумд</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98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6190" y="5490770"/>
            <a:ext cx="2950657" cy="1139086"/>
            <a:chOff x="160652" y="1389159"/>
            <a:chExt cx="2634923" cy="1401952"/>
          </a:xfrm>
        </p:grpSpPr>
        <p:grpSp>
          <p:nvGrpSpPr>
            <p:cNvPr id="6" name="Group 5"/>
            <p:cNvGrpSpPr/>
            <p:nvPr/>
          </p:nvGrpSpPr>
          <p:grpSpPr>
            <a:xfrm>
              <a:off x="160652" y="1389159"/>
              <a:ext cx="1482354" cy="1218381"/>
              <a:chOff x="851317" y="1389159"/>
              <a:chExt cx="1482354" cy="1218381"/>
            </a:xfrm>
          </p:grpSpPr>
          <p:pic>
            <p:nvPicPr>
              <p:cNvPr id="6146" name="Picture 2" descr="Image result for agriculture ic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654" y="1563721"/>
                <a:ext cx="854837" cy="104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1317" y="1389159"/>
                <a:ext cx="1482354" cy="340922"/>
              </a:xfrm>
              <a:prstGeom prst="rect">
                <a:avLst/>
              </a:prstGeom>
              <a:noFill/>
            </p:spPr>
            <p:txBody>
              <a:bodyPr wrap="square" rtlCol="0">
                <a:spAutoFit/>
              </a:bodyPr>
              <a:lstStyle/>
              <a:p>
                <a:pPr algn="ctr"/>
                <a:r>
                  <a:rPr lang="mn-MN" sz="1200" b="1" dirty="0">
                    <a:solidFill>
                      <a:srgbClr val="002060"/>
                    </a:solidFill>
                    <a:latin typeface="Arial" panose="020B0604020202020204" pitchFamily="34" charset="0"/>
                    <a:cs typeface="Arial" panose="020B0604020202020204" pitchFamily="34" charset="0"/>
                  </a:rPr>
                  <a:t>Үр тариа</a:t>
                </a:r>
                <a:endParaRPr lang="en-US" sz="1200" b="1" dirty="0">
                  <a:solidFill>
                    <a:srgbClr val="002060"/>
                  </a:solidFill>
                  <a:latin typeface="Arial" panose="020B0604020202020204" pitchFamily="34" charset="0"/>
                  <a:cs typeface="Arial" panose="020B0604020202020204" pitchFamily="34" charset="0"/>
                </a:endParaRPr>
              </a:p>
            </p:txBody>
          </p:sp>
        </p:grpSp>
        <p:sp>
          <p:nvSpPr>
            <p:cNvPr id="14" name="TextBox 13"/>
            <p:cNvSpPr txBox="1"/>
            <p:nvPr/>
          </p:nvSpPr>
          <p:spPr>
            <a:xfrm>
              <a:off x="1147123" y="2222908"/>
              <a:ext cx="1529699" cy="568203"/>
            </a:xfrm>
            <a:prstGeom prst="rect">
              <a:avLst/>
            </a:prstGeom>
            <a:noFill/>
          </p:spPr>
          <p:txBody>
            <a:bodyPr wrap="square" rtlCol="0">
              <a:spAutoFit/>
            </a:bodyPr>
            <a:lstStyle/>
            <a:p>
              <a:r>
                <a:rPr lang="mn-MN" sz="1200" dirty="0">
                  <a:solidFill>
                    <a:prstClr val="black"/>
                  </a:solidFill>
                  <a:latin typeface="Arial" panose="020B0604020202020204" pitchFamily="34" charset="0"/>
                  <a:cs typeface="Arial" panose="020B0604020202020204" pitchFamily="34" charset="0"/>
                </a:rPr>
                <a:t>2016 он: </a:t>
              </a:r>
            </a:p>
            <a:p>
              <a:r>
                <a:rPr lang="mn-MN" sz="1200" dirty="0">
                  <a:solidFill>
                    <a:prstClr val="black"/>
                  </a:solidFill>
                  <a:latin typeface="Arial" panose="020B0604020202020204" pitchFamily="34" charset="0"/>
                  <a:cs typeface="Arial" panose="020B0604020202020204" pitchFamily="34" charset="0"/>
                </a:rPr>
                <a:t>147.3 мян.га</a:t>
              </a:r>
              <a:endParaRPr lang="en-US" sz="1200" dirty="0">
                <a:solidFill>
                  <a:prstClr val="black"/>
                </a:solidFill>
                <a:latin typeface="Arial" panose="020B0604020202020204" pitchFamily="34" charset="0"/>
                <a:cs typeface="Arial" panose="020B0604020202020204" pitchFamily="34" charset="0"/>
              </a:endParaRPr>
            </a:p>
          </p:txBody>
        </p:sp>
        <p:sp>
          <p:nvSpPr>
            <p:cNvPr id="15" name="TextBox 14"/>
            <p:cNvSpPr txBox="1"/>
            <p:nvPr/>
          </p:nvSpPr>
          <p:spPr>
            <a:xfrm>
              <a:off x="1145856" y="1672598"/>
              <a:ext cx="1529699" cy="568203"/>
            </a:xfrm>
            <a:prstGeom prst="rect">
              <a:avLst/>
            </a:prstGeom>
            <a:noFill/>
          </p:spPr>
          <p:txBody>
            <a:bodyPr wrap="square" rtlCol="0">
              <a:spAutoFit/>
            </a:bodyPr>
            <a:lstStyle/>
            <a:p>
              <a:r>
                <a:rPr lang="mn-MN" sz="1200" dirty="0">
                  <a:solidFill>
                    <a:prstClr val="black"/>
                  </a:solidFill>
                  <a:latin typeface="Arial" panose="020B0604020202020204" pitchFamily="34" charset="0"/>
                  <a:cs typeface="Arial" panose="020B0604020202020204" pitchFamily="34" charset="0"/>
                </a:rPr>
                <a:t>2019 он: </a:t>
              </a:r>
            </a:p>
            <a:p>
              <a:r>
                <a:rPr lang="mn-MN" sz="1200" dirty="0">
                  <a:solidFill>
                    <a:prstClr val="black"/>
                  </a:solidFill>
                  <a:latin typeface="Arial" panose="020B0604020202020204" pitchFamily="34" charset="0"/>
                  <a:cs typeface="Arial" panose="020B0604020202020204" pitchFamily="34" charset="0"/>
                </a:rPr>
                <a:t>148.2 мян.га</a:t>
              </a:r>
              <a:endParaRPr lang="en-US" sz="1200" dirty="0">
                <a:solidFill>
                  <a:prstClr val="black"/>
                </a:solidFill>
                <a:latin typeface="Arial" panose="020B0604020202020204" pitchFamily="34" charset="0"/>
                <a:cs typeface="Arial" panose="020B0604020202020204" pitchFamily="34" charset="0"/>
              </a:endParaRPr>
            </a:p>
          </p:txBody>
        </p:sp>
        <p:cxnSp>
          <p:nvCxnSpPr>
            <p:cNvPr id="16" name="Straight Arrow Connector 15"/>
            <p:cNvCxnSpPr>
              <a:cxnSpLocks/>
            </p:cNvCxnSpPr>
            <p:nvPr/>
          </p:nvCxnSpPr>
          <p:spPr>
            <a:xfrm flipV="1">
              <a:off x="2051053" y="1875335"/>
              <a:ext cx="0" cy="793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78358" y="1986398"/>
              <a:ext cx="817217" cy="568203"/>
            </a:xfrm>
            <a:prstGeom prst="rect">
              <a:avLst/>
            </a:prstGeom>
            <a:noFill/>
          </p:spPr>
          <p:txBody>
            <a:bodyPr wrap="square" rtlCol="0">
              <a:spAutoFit/>
            </a:bodyPr>
            <a:lstStyle/>
            <a:p>
              <a:pPr algn="ctr"/>
              <a:r>
                <a:rPr lang="mn-MN" sz="1200" b="1" dirty="0">
                  <a:solidFill>
                    <a:srgbClr val="70AD47"/>
                  </a:solidFill>
                  <a:latin typeface="Arial" panose="020B0604020202020204" pitchFamily="34" charset="0"/>
                  <a:cs typeface="Arial" panose="020B0604020202020204" pitchFamily="34" charset="0"/>
                </a:rPr>
                <a:t>+0.9</a:t>
              </a:r>
            </a:p>
            <a:p>
              <a:r>
                <a:rPr lang="mn-MN" sz="1200" b="1" dirty="0">
                  <a:solidFill>
                    <a:srgbClr val="70AD47"/>
                  </a:solidFill>
                  <a:latin typeface="Arial" panose="020B0604020202020204" pitchFamily="34" charset="0"/>
                  <a:cs typeface="Arial" panose="020B0604020202020204" pitchFamily="34" charset="0"/>
                </a:rPr>
                <a:t> мян.га</a:t>
              </a:r>
              <a:endParaRPr lang="en-US" sz="1200" b="1" dirty="0">
                <a:solidFill>
                  <a:srgbClr val="70AD47"/>
                </a:solidFill>
                <a:latin typeface="Arial" panose="020B0604020202020204" pitchFamily="34" charset="0"/>
                <a:cs typeface="Arial" panose="020B0604020202020204" pitchFamily="34" charset="0"/>
              </a:endParaRPr>
            </a:p>
          </p:txBody>
        </p:sp>
      </p:grpSp>
      <p:grpSp>
        <p:nvGrpSpPr>
          <p:cNvPr id="18" name="Group 17"/>
          <p:cNvGrpSpPr/>
          <p:nvPr/>
        </p:nvGrpSpPr>
        <p:grpSpPr>
          <a:xfrm>
            <a:off x="6944946" y="5436719"/>
            <a:ext cx="2480090" cy="1144147"/>
            <a:chOff x="425157" y="3296393"/>
            <a:chExt cx="2742281" cy="1408183"/>
          </a:xfrm>
        </p:grpSpPr>
        <p:pic>
          <p:nvPicPr>
            <p:cNvPr id="6152" name="Picture 8" descr="Image result for potato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468" y="3691358"/>
              <a:ext cx="803305" cy="7782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25157" y="3296393"/>
              <a:ext cx="803304" cy="416682"/>
            </a:xfrm>
            <a:prstGeom prst="rect">
              <a:avLst/>
            </a:prstGeom>
            <a:noFill/>
          </p:spPr>
          <p:txBody>
            <a:bodyPr wrap="square" rtlCol="0">
              <a:spAutoFit/>
            </a:bodyPr>
            <a:lstStyle/>
            <a:p>
              <a:pPr algn="ctr"/>
              <a:r>
                <a:rPr lang="mn-MN" sz="1600" b="1" dirty="0">
                  <a:solidFill>
                    <a:srgbClr val="002060"/>
                  </a:solidFill>
                  <a:latin typeface="Arial" panose="020B0604020202020204" pitchFamily="34" charset="0"/>
                  <a:cs typeface="Arial" panose="020B0604020202020204" pitchFamily="34" charset="0"/>
                </a:rPr>
                <a:t>Төмс</a:t>
              </a:r>
              <a:endParaRPr lang="en-US" sz="1600" b="1" dirty="0">
                <a:solidFill>
                  <a:srgbClr val="002060"/>
                </a:solidFill>
                <a:latin typeface="Arial" panose="020B0604020202020204" pitchFamily="34" charset="0"/>
                <a:cs typeface="Arial" panose="020B0604020202020204" pitchFamily="34" charset="0"/>
              </a:endParaRPr>
            </a:p>
          </p:txBody>
        </p:sp>
        <p:sp>
          <p:nvSpPr>
            <p:cNvPr id="27" name="TextBox 26"/>
            <p:cNvSpPr txBox="1"/>
            <p:nvPr/>
          </p:nvSpPr>
          <p:spPr>
            <a:xfrm>
              <a:off x="1340518" y="4136373"/>
              <a:ext cx="1529699" cy="568203"/>
            </a:xfrm>
            <a:prstGeom prst="rect">
              <a:avLst/>
            </a:prstGeom>
            <a:noFill/>
          </p:spPr>
          <p:txBody>
            <a:bodyPr wrap="square" rtlCol="0">
              <a:spAutoFit/>
            </a:bodyPr>
            <a:lstStyle/>
            <a:p>
              <a:r>
                <a:rPr lang="mn-MN" sz="1200" dirty="0">
                  <a:solidFill>
                    <a:prstClr val="black"/>
                  </a:solidFill>
                  <a:latin typeface="Arial" panose="020B0604020202020204" pitchFamily="34" charset="0"/>
                  <a:cs typeface="Arial" panose="020B0604020202020204" pitchFamily="34" charset="0"/>
                </a:rPr>
                <a:t>2016 он: </a:t>
              </a:r>
            </a:p>
            <a:p>
              <a:r>
                <a:rPr lang="mn-MN" sz="1200" dirty="0">
                  <a:solidFill>
                    <a:prstClr val="black"/>
                  </a:solidFill>
                  <a:latin typeface="Arial" panose="020B0604020202020204" pitchFamily="34" charset="0"/>
                  <a:cs typeface="Arial" panose="020B0604020202020204" pitchFamily="34" charset="0"/>
                </a:rPr>
                <a:t>3269 га </a:t>
              </a:r>
              <a:endParaRPr lang="en-US" sz="1200" dirty="0">
                <a:solidFill>
                  <a:prstClr val="black"/>
                </a:solidFill>
                <a:latin typeface="Arial" panose="020B0604020202020204" pitchFamily="34" charset="0"/>
                <a:cs typeface="Arial" panose="020B0604020202020204" pitchFamily="34" charset="0"/>
              </a:endParaRPr>
            </a:p>
          </p:txBody>
        </p:sp>
        <p:sp>
          <p:nvSpPr>
            <p:cNvPr id="28" name="TextBox 27"/>
            <p:cNvSpPr txBox="1"/>
            <p:nvPr/>
          </p:nvSpPr>
          <p:spPr>
            <a:xfrm>
              <a:off x="1340517" y="3595827"/>
              <a:ext cx="1529699" cy="568203"/>
            </a:xfrm>
            <a:prstGeom prst="rect">
              <a:avLst/>
            </a:prstGeom>
            <a:noFill/>
          </p:spPr>
          <p:txBody>
            <a:bodyPr wrap="square" rtlCol="0">
              <a:spAutoFit/>
            </a:bodyPr>
            <a:lstStyle/>
            <a:p>
              <a:r>
                <a:rPr lang="mn-MN" sz="1200" dirty="0">
                  <a:solidFill>
                    <a:prstClr val="black"/>
                  </a:solidFill>
                  <a:latin typeface="Arial" panose="020B0604020202020204" pitchFamily="34" charset="0"/>
                  <a:cs typeface="Arial" panose="020B0604020202020204" pitchFamily="34" charset="0"/>
                </a:rPr>
                <a:t>2019 он: </a:t>
              </a:r>
            </a:p>
            <a:p>
              <a:r>
                <a:rPr lang="mn-MN" sz="1200" dirty="0">
                  <a:solidFill>
                    <a:prstClr val="black"/>
                  </a:solidFill>
                  <a:latin typeface="Arial" panose="020B0604020202020204" pitchFamily="34" charset="0"/>
                  <a:cs typeface="Arial" panose="020B0604020202020204" pitchFamily="34" charset="0"/>
                </a:rPr>
                <a:t>2550 га</a:t>
              </a:r>
              <a:endParaRPr lang="en-US" sz="1200" dirty="0">
                <a:solidFill>
                  <a:prstClr val="black"/>
                </a:solidFill>
                <a:latin typeface="Arial" panose="020B0604020202020204" pitchFamily="34" charset="0"/>
                <a:cs typeface="Arial" panose="020B0604020202020204" pitchFamily="34" charset="0"/>
              </a:endParaRPr>
            </a:p>
          </p:txBody>
        </p:sp>
        <p:cxnSp>
          <p:nvCxnSpPr>
            <p:cNvPr id="29" name="Straight Arrow Connector 28"/>
            <p:cNvCxnSpPr>
              <a:cxnSpLocks/>
            </p:cNvCxnSpPr>
            <p:nvPr/>
          </p:nvCxnSpPr>
          <p:spPr>
            <a:xfrm>
              <a:off x="2305140" y="3726771"/>
              <a:ext cx="0" cy="901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200992" y="3847161"/>
              <a:ext cx="966446" cy="378803"/>
            </a:xfrm>
            <a:prstGeom prst="rect">
              <a:avLst/>
            </a:prstGeom>
            <a:noFill/>
          </p:spPr>
          <p:txBody>
            <a:bodyPr wrap="square" rtlCol="0">
              <a:spAutoFit/>
            </a:bodyPr>
            <a:lstStyle/>
            <a:p>
              <a:pPr algn="ctr"/>
              <a:r>
                <a:rPr lang="mn-MN" sz="1400" b="1" dirty="0">
                  <a:solidFill>
                    <a:srgbClr val="70AD47"/>
                  </a:solidFill>
                  <a:latin typeface="Arial" panose="020B0604020202020204" pitchFamily="34" charset="0"/>
                  <a:cs typeface="Arial" panose="020B0604020202020204" pitchFamily="34" charset="0"/>
                </a:rPr>
                <a:t>- 719 га</a:t>
              </a:r>
              <a:endParaRPr lang="en-US" sz="1400" b="1" dirty="0">
                <a:solidFill>
                  <a:srgbClr val="70AD47"/>
                </a:solidFill>
                <a:latin typeface="Arial" panose="020B0604020202020204" pitchFamily="34" charset="0"/>
                <a:cs typeface="Arial" panose="020B0604020202020204" pitchFamily="34" charset="0"/>
              </a:endParaRPr>
            </a:p>
          </p:txBody>
        </p:sp>
      </p:grpSp>
      <p:grpSp>
        <p:nvGrpSpPr>
          <p:cNvPr id="2" name="Group 1"/>
          <p:cNvGrpSpPr/>
          <p:nvPr/>
        </p:nvGrpSpPr>
        <p:grpSpPr>
          <a:xfrm>
            <a:off x="3446047" y="5496879"/>
            <a:ext cx="3035767" cy="1089276"/>
            <a:chOff x="5171416" y="2085848"/>
            <a:chExt cx="2650018" cy="1089276"/>
          </a:xfrm>
        </p:grpSpPr>
        <p:sp>
          <p:nvSpPr>
            <p:cNvPr id="35" name="TextBox 34"/>
            <p:cNvSpPr txBox="1"/>
            <p:nvPr/>
          </p:nvSpPr>
          <p:spPr>
            <a:xfrm>
              <a:off x="6233520" y="2713459"/>
              <a:ext cx="997206" cy="461665"/>
            </a:xfrm>
            <a:prstGeom prst="rect">
              <a:avLst/>
            </a:prstGeom>
            <a:noFill/>
          </p:spPr>
          <p:txBody>
            <a:bodyPr wrap="square" rtlCol="0">
              <a:spAutoFit/>
            </a:bodyPr>
            <a:lstStyle/>
            <a:p>
              <a:r>
                <a:rPr lang="mn-MN" sz="1200" dirty="0">
                  <a:solidFill>
                    <a:prstClr val="black"/>
                  </a:solidFill>
                  <a:latin typeface="Arial" panose="020B0604020202020204" pitchFamily="34" charset="0"/>
                  <a:cs typeface="Arial" panose="020B0604020202020204" pitchFamily="34" charset="0"/>
                </a:rPr>
                <a:t>2016 он: </a:t>
              </a:r>
            </a:p>
            <a:p>
              <a:r>
                <a:rPr lang="mn-MN" sz="1200" dirty="0">
                  <a:solidFill>
                    <a:prstClr val="black"/>
                  </a:solidFill>
                  <a:latin typeface="Arial" panose="020B0604020202020204" pitchFamily="34" charset="0"/>
                  <a:cs typeface="Arial" panose="020B0604020202020204" pitchFamily="34" charset="0"/>
                </a:rPr>
                <a:t>2596 га</a:t>
              </a:r>
              <a:endParaRPr lang="en-US" sz="1200" dirty="0">
                <a:solidFill>
                  <a:prstClr val="black"/>
                </a:solidFill>
                <a:latin typeface="Arial" panose="020B0604020202020204" pitchFamily="34" charset="0"/>
                <a:cs typeface="Arial" panose="020B0604020202020204" pitchFamily="34" charset="0"/>
              </a:endParaRPr>
            </a:p>
          </p:txBody>
        </p:sp>
        <p:sp>
          <p:nvSpPr>
            <p:cNvPr id="36" name="TextBox 35"/>
            <p:cNvSpPr txBox="1"/>
            <p:nvPr/>
          </p:nvSpPr>
          <p:spPr>
            <a:xfrm>
              <a:off x="6233518" y="2283511"/>
              <a:ext cx="997207" cy="461665"/>
            </a:xfrm>
            <a:prstGeom prst="rect">
              <a:avLst/>
            </a:prstGeom>
            <a:noFill/>
          </p:spPr>
          <p:txBody>
            <a:bodyPr wrap="square" rtlCol="0">
              <a:spAutoFit/>
            </a:bodyPr>
            <a:lstStyle/>
            <a:p>
              <a:r>
                <a:rPr lang="mn-MN" sz="1200" dirty="0">
                  <a:solidFill>
                    <a:prstClr val="black"/>
                  </a:solidFill>
                  <a:latin typeface="Arial" panose="020B0604020202020204" pitchFamily="34" charset="0"/>
                  <a:cs typeface="Arial" panose="020B0604020202020204" pitchFamily="34" charset="0"/>
                </a:rPr>
                <a:t>2019 он: </a:t>
              </a:r>
            </a:p>
            <a:p>
              <a:r>
                <a:rPr lang="mn-MN" sz="1200" dirty="0">
                  <a:solidFill>
                    <a:prstClr val="black"/>
                  </a:solidFill>
                  <a:latin typeface="Arial" panose="020B0604020202020204" pitchFamily="34" charset="0"/>
                  <a:cs typeface="Arial" panose="020B0604020202020204" pitchFamily="34" charset="0"/>
                </a:rPr>
                <a:t>2533 га</a:t>
              </a:r>
              <a:endParaRPr lang="en-US" sz="1200" dirty="0">
                <a:solidFill>
                  <a:prstClr val="black"/>
                </a:solidFill>
                <a:latin typeface="Arial" panose="020B0604020202020204" pitchFamily="34" charset="0"/>
                <a:cs typeface="Arial" panose="020B0604020202020204" pitchFamily="34" charset="0"/>
              </a:endParaRPr>
            </a:p>
          </p:txBody>
        </p:sp>
        <p:cxnSp>
          <p:nvCxnSpPr>
            <p:cNvPr id="37" name="Straight Arrow Connector 36"/>
            <p:cNvCxnSpPr>
              <a:cxnSpLocks/>
            </p:cNvCxnSpPr>
            <p:nvPr/>
          </p:nvCxnSpPr>
          <p:spPr>
            <a:xfrm>
              <a:off x="7026939" y="2194965"/>
              <a:ext cx="0" cy="893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062679" y="2433419"/>
              <a:ext cx="758755" cy="307777"/>
            </a:xfrm>
            <a:prstGeom prst="rect">
              <a:avLst/>
            </a:prstGeom>
            <a:noFill/>
          </p:spPr>
          <p:txBody>
            <a:bodyPr wrap="square" rtlCol="0">
              <a:spAutoFit/>
            </a:bodyPr>
            <a:lstStyle/>
            <a:p>
              <a:r>
                <a:rPr lang="mn-MN" sz="1400" b="1" dirty="0">
                  <a:solidFill>
                    <a:srgbClr val="70AD47"/>
                  </a:solidFill>
                  <a:latin typeface="Arial" panose="020B0604020202020204" pitchFamily="34" charset="0"/>
                  <a:cs typeface="Arial" panose="020B0604020202020204" pitchFamily="34" charset="0"/>
                </a:rPr>
                <a:t> -63 га</a:t>
              </a:r>
              <a:endParaRPr lang="en-US" sz="1400" b="1" dirty="0">
                <a:solidFill>
                  <a:srgbClr val="70AD47"/>
                </a:solidFill>
                <a:latin typeface="Arial" panose="020B0604020202020204" pitchFamily="34" charset="0"/>
                <a:cs typeface="Arial" panose="020B0604020202020204" pitchFamily="34" charset="0"/>
              </a:endParaRPr>
            </a:p>
          </p:txBody>
        </p:sp>
        <p:pic>
          <p:nvPicPr>
            <p:cNvPr id="6156" name="Picture 12" descr="Image result for Ð¥Ò¯Ð½ÑÐ½Ð¸Ð¹ Ð½Ð¾Ð³Ð¾Ð¾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0472" y="2269196"/>
              <a:ext cx="831971" cy="7191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5171416" y="2085848"/>
              <a:ext cx="1649495" cy="276999"/>
            </a:xfrm>
            <a:prstGeom prst="rect">
              <a:avLst/>
            </a:prstGeom>
            <a:noFill/>
          </p:spPr>
          <p:txBody>
            <a:bodyPr wrap="square" rtlCol="0">
              <a:spAutoFit/>
            </a:bodyPr>
            <a:lstStyle/>
            <a:p>
              <a:pPr algn="ctr"/>
              <a:r>
                <a:rPr lang="mn-MN" sz="1200" b="1" dirty="0">
                  <a:solidFill>
                    <a:srgbClr val="002060"/>
                  </a:solidFill>
                  <a:latin typeface="Arial" panose="020B0604020202020204" pitchFamily="34" charset="0"/>
                  <a:cs typeface="Arial" panose="020B0604020202020204" pitchFamily="34" charset="0"/>
                </a:rPr>
                <a:t>Хүнсний ногоо</a:t>
              </a:r>
              <a:endParaRPr lang="en-US" sz="1200" b="1" dirty="0">
                <a:solidFill>
                  <a:srgbClr val="002060"/>
                </a:solidFill>
                <a:latin typeface="Arial" panose="020B0604020202020204" pitchFamily="34" charset="0"/>
                <a:cs typeface="Arial" panose="020B0604020202020204" pitchFamily="34" charset="0"/>
              </a:endParaRPr>
            </a:p>
          </p:txBody>
        </p:sp>
      </p:grpSp>
      <p:sp>
        <p:nvSpPr>
          <p:cNvPr id="34" name="TextBox 33"/>
          <p:cNvSpPr txBox="1"/>
          <p:nvPr/>
        </p:nvSpPr>
        <p:spPr>
          <a:xfrm>
            <a:off x="1605371" y="441182"/>
            <a:ext cx="7084463" cy="369332"/>
          </a:xfrm>
          <a:prstGeom prst="rect">
            <a:avLst/>
          </a:prstGeom>
          <a:noFill/>
        </p:spPr>
        <p:txBody>
          <a:bodyPr wrap="square" rtlCol="0">
            <a:spAutoFit/>
          </a:bodyPr>
          <a:lstStyle/>
          <a:p>
            <a:pPr algn="ctr"/>
            <a:r>
              <a:rPr lang="mn-MN" b="1" dirty="0">
                <a:solidFill>
                  <a:srgbClr val="002060"/>
                </a:solidFill>
                <a:latin typeface="Arial" panose="020B0604020202020204" pitchFamily="34" charset="0"/>
                <a:cs typeface="Arial" panose="020B0604020202020204" pitchFamily="34" charset="0"/>
              </a:rPr>
              <a:t>ГАЗАР ТАРИАЛАНГИЙН БҮТЭЭГДЭХҮҮН ҮЙЛДВЭРЛЭЛ</a:t>
            </a:r>
            <a:endParaRPr lang="en-US" b="1" dirty="0">
              <a:solidFill>
                <a:srgbClr val="002060"/>
              </a:solidFill>
              <a:latin typeface="Arial" panose="020B0604020202020204" pitchFamily="34" charset="0"/>
              <a:cs typeface="Arial" panose="020B0604020202020204" pitchFamily="34" charset="0"/>
            </a:endParaRPr>
          </a:p>
        </p:txBody>
      </p:sp>
      <p:sp>
        <p:nvSpPr>
          <p:cNvPr id="62" name="TextBox 61"/>
          <p:cNvSpPr txBox="1"/>
          <p:nvPr/>
        </p:nvSpPr>
        <p:spPr>
          <a:xfrm>
            <a:off x="8781204" y="4948873"/>
            <a:ext cx="1034286" cy="317459"/>
          </a:xfrm>
          <a:prstGeom prst="rect">
            <a:avLst/>
          </a:prstGeom>
          <a:noFill/>
        </p:spPr>
        <p:txBody>
          <a:bodyPr wrap="square" rtlCol="0">
            <a:spAutoFit/>
          </a:bodyPr>
          <a:lstStyle/>
          <a:p>
            <a:r>
              <a:rPr lang="en-US" sz="1463" b="1" dirty="0">
                <a:solidFill>
                  <a:schemeClr val="accent5">
                    <a:lumMod val="50000"/>
                  </a:schemeClr>
                </a:solidFill>
                <a:latin typeface="Calibri" panose="020F0502020204030204"/>
              </a:rPr>
              <a:t>201</a:t>
            </a:r>
            <a:r>
              <a:rPr lang="mn-MN" sz="1463" b="1" dirty="0">
                <a:solidFill>
                  <a:schemeClr val="accent5">
                    <a:lumMod val="50000"/>
                  </a:schemeClr>
                </a:solidFill>
                <a:latin typeface="Calibri" panose="020F0502020204030204"/>
              </a:rPr>
              <a:t>9</a:t>
            </a:r>
            <a:r>
              <a:rPr lang="en-US" sz="1463" b="1" dirty="0">
                <a:solidFill>
                  <a:schemeClr val="accent5">
                    <a:lumMod val="50000"/>
                  </a:schemeClr>
                </a:solidFill>
                <a:latin typeface="Calibri" panose="020F0502020204030204"/>
              </a:rPr>
              <a:t>/201</a:t>
            </a:r>
            <a:r>
              <a:rPr lang="mn-MN" sz="1463" b="1" dirty="0">
                <a:solidFill>
                  <a:schemeClr val="accent5">
                    <a:lumMod val="50000"/>
                  </a:schemeClr>
                </a:solidFill>
                <a:latin typeface="Calibri" panose="020F0502020204030204"/>
              </a:rPr>
              <a:t>6</a:t>
            </a:r>
            <a:endParaRPr lang="en-US" sz="1463" b="1" dirty="0">
              <a:solidFill>
                <a:schemeClr val="accent5">
                  <a:lumMod val="50000"/>
                </a:schemeClr>
              </a:solidFill>
              <a:latin typeface="Calibri" panose="020F0502020204030204"/>
            </a:endParaRPr>
          </a:p>
        </p:txBody>
      </p:sp>
      <p:graphicFrame>
        <p:nvGraphicFramePr>
          <p:cNvPr id="43" name="Chart 42">
            <a:extLst>
              <a:ext uri="{FF2B5EF4-FFF2-40B4-BE49-F238E27FC236}">
                <a16:creationId xmlns:a16="http://schemas.microsoft.com/office/drawing/2014/main" id="{CDA7E894-25F4-4E16-A770-A7AA6842BB1C}"/>
              </a:ext>
            </a:extLst>
          </p:cNvPr>
          <p:cNvGraphicFramePr/>
          <p:nvPr>
            <p:extLst>
              <p:ext uri="{D42A27DB-BD31-4B8C-83A1-F6EECF244321}">
                <p14:modId xmlns:p14="http://schemas.microsoft.com/office/powerpoint/2010/main" val="2870511943"/>
              </p:ext>
            </p:extLst>
          </p:nvPr>
        </p:nvGraphicFramePr>
        <p:xfrm>
          <a:off x="723900" y="1029135"/>
          <a:ext cx="8458200" cy="21017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5" name="Chart 44">
            <a:extLst>
              <a:ext uri="{FF2B5EF4-FFF2-40B4-BE49-F238E27FC236}">
                <a16:creationId xmlns:a16="http://schemas.microsoft.com/office/drawing/2014/main" id="{449EAA07-97E0-4458-B931-C1B7FD25BC8C}"/>
              </a:ext>
            </a:extLst>
          </p:cNvPr>
          <p:cNvGraphicFramePr/>
          <p:nvPr>
            <p:extLst>
              <p:ext uri="{D42A27DB-BD31-4B8C-83A1-F6EECF244321}">
                <p14:modId xmlns:p14="http://schemas.microsoft.com/office/powerpoint/2010/main" val="2338862576"/>
              </p:ext>
            </p:extLst>
          </p:nvPr>
        </p:nvGraphicFramePr>
        <p:xfrm>
          <a:off x="842684" y="3030248"/>
          <a:ext cx="8482083" cy="2057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7817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9DC4C8D-B94D-4D9C-931F-7391206A305E}"/>
              </a:ext>
            </a:extLst>
          </p:cNvPr>
          <p:cNvGraphicFramePr/>
          <p:nvPr>
            <p:extLst>
              <p:ext uri="{D42A27DB-BD31-4B8C-83A1-F6EECF244321}">
                <p14:modId xmlns:p14="http://schemas.microsoft.com/office/powerpoint/2010/main" val="1713832145"/>
              </p:ext>
            </p:extLst>
          </p:nvPr>
        </p:nvGraphicFramePr>
        <p:xfrm>
          <a:off x="601778" y="1153989"/>
          <a:ext cx="6517714" cy="26175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539BCE02-0E75-4FAF-B57C-28ABAFA9AE8C}"/>
              </a:ext>
            </a:extLst>
          </p:cNvPr>
          <p:cNvGraphicFramePr/>
          <p:nvPr>
            <p:extLst>
              <p:ext uri="{D42A27DB-BD31-4B8C-83A1-F6EECF244321}">
                <p14:modId xmlns:p14="http://schemas.microsoft.com/office/powerpoint/2010/main" val="4145639609"/>
              </p:ext>
            </p:extLst>
          </p:nvPr>
        </p:nvGraphicFramePr>
        <p:xfrm>
          <a:off x="601778" y="3835813"/>
          <a:ext cx="6042431" cy="2617591"/>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4C76C566-59E5-4621-A3AF-81C6E46D9BC7}"/>
              </a:ext>
            </a:extLst>
          </p:cNvPr>
          <p:cNvGrpSpPr/>
          <p:nvPr/>
        </p:nvGrpSpPr>
        <p:grpSpPr>
          <a:xfrm>
            <a:off x="6644209" y="2296125"/>
            <a:ext cx="2902862" cy="1267741"/>
            <a:chOff x="295352" y="5020422"/>
            <a:chExt cx="2678929" cy="1493404"/>
          </a:xfrm>
        </p:grpSpPr>
        <p:sp>
          <p:nvSpPr>
            <p:cNvPr id="9" name="TextBox 8">
              <a:extLst>
                <a:ext uri="{FF2B5EF4-FFF2-40B4-BE49-F238E27FC236}">
                  <a16:creationId xmlns:a16="http://schemas.microsoft.com/office/drawing/2014/main" id="{475EE9C9-C86E-4C00-AA83-667A0D0BF971}"/>
                </a:ext>
              </a:extLst>
            </p:cNvPr>
            <p:cNvSpPr txBox="1"/>
            <p:nvPr/>
          </p:nvSpPr>
          <p:spPr>
            <a:xfrm>
              <a:off x="295352" y="5020422"/>
              <a:ext cx="2207101" cy="378802"/>
            </a:xfrm>
            <a:prstGeom prst="rect">
              <a:avLst/>
            </a:prstGeom>
            <a:noFill/>
          </p:spPr>
          <p:txBody>
            <a:bodyPr wrap="square" rtlCol="0">
              <a:spAutoFit/>
            </a:bodyPr>
            <a:lstStyle/>
            <a:p>
              <a:pPr algn="ctr"/>
              <a:r>
                <a:rPr lang="mn-MN" sz="1400" b="1" dirty="0">
                  <a:solidFill>
                    <a:srgbClr val="002060"/>
                  </a:solidFill>
                  <a:latin typeface="Arial" panose="020B0604020202020204" pitchFamily="34" charset="0"/>
                  <a:cs typeface="Arial" panose="020B0604020202020204" pitchFamily="34" charset="0"/>
                </a:rPr>
                <a:t>Тэжээлийн ургамал</a:t>
              </a:r>
              <a:endParaRPr lang="en-US" sz="1400" b="1"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2F70516-1FE1-4407-97EF-7D26A6DE5D78}"/>
                </a:ext>
              </a:extLst>
            </p:cNvPr>
            <p:cNvSpPr txBox="1"/>
            <p:nvPr/>
          </p:nvSpPr>
          <p:spPr>
            <a:xfrm>
              <a:off x="1338130" y="5969983"/>
              <a:ext cx="983929" cy="543843"/>
            </a:xfrm>
            <a:prstGeom prst="rect">
              <a:avLst/>
            </a:prstGeom>
            <a:noFill/>
          </p:spPr>
          <p:txBody>
            <a:bodyPr wrap="square" rtlCol="0">
              <a:spAutoFit/>
            </a:bodyPr>
            <a:lstStyle/>
            <a:p>
              <a:r>
                <a:rPr lang="mn-MN" sz="1200" dirty="0">
                  <a:solidFill>
                    <a:prstClr val="black"/>
                  </a:solidFill>
                  <a:latin typeface="Arial" panose="020B0604020202020204" pitchFamily="34" charset="0"/>
                  <a:cs typeface="Arial" panose="020B0604020202020204" pitchFamily="34" charset="0"/>
                </a:rPr>
                <a:t>2016 он: </a:t>
              </a:r>
            </a:p>
            <a:p>
              <a:r>
                <a:rPr lang="mn-MN" sz="1200" dirty="0">
                  <a:solidFill>
                    <a:prstClr val="black"/>
                  </a:solidFill>
                  <a:latin typeface="Arial" panose="020B0604020202020204" pitchFamily="34" charset="0"/>
                  <a:cs typeface="Arial" panose="020B0604020202020204" pitchFamily="34" charset="0"/>
                </a:rPr>
                <a:t>5.4 мян.га</a:t>
              </a:r>
              <a:endParaRPr lang="en-US" sz="1200" dirty="0">
                <a:solidFill>
                  <a:prstClr val="black"/>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E50B6B-C735-4C18-8D70-FE48223817E6}"/>
                </a:ext>
              </a:extLst>
            </p:cNvPr>
            <p:cNvSpPr txBox="1"/>
            <p:nvPr/>
          </p:nvSpPr>
          <p:spPr>
            <a:xfrm>
              <a:off x="1338129" y="5440816"/>
              <a:ext cx="983930" cy="543843"/>
            </a:xfrm>
            <a:prstGeom prst="rect">
              <a:avLst/>
            </a:prstGeom>
            <a:noFill/>
          </p:spPr>
          <p:txBody>
            <a:bodyPr wrap="square" rtlCol="0">
              <a:spAutoFit/>
            </a:bodyPr>
            <a:lstStyle/>
            <a:p>
              <a:r>
                <a:rPr lang="mn-MN" sz="1200" dirty="0">
                  <a:solidFill>
                    <a:prstClr val="black"/>
                  </a:solidFill>
                  <a:latin typeface="Arial" panose="020B0604020202020204" pitchFamily="34" charset="0"/>
                  <a:cs typeface="Arial" panose="020B0604020202020204" pitchFamily="34" charset="0"/>
                </a:rPr>
                <a:t>2019 он: </a:t>
              </a:r>
            </a:p>
            <a:p>
              <a:r>
                <a:rPr lang="en-US" sz="1200" dirty="0">
                  <a:solidFill>
                    <a:prstClr val="black"/>
                  </a:solidFill>
                  <a:latin typeface="Arial" panose="020B0604020202020204" pitchFamily="34" charset="0"/>
                  <a:cs typeface="Arial" panose="020B0604020202020204" pitchFamily="34" charset="0"/>
                </a:rPr>
                <a:t>11</a:t>
              </a:r>
              <a:r>
                <a:rPr lang="mn-MN" sz="1200" dirty="0">
                  <a:solidFill>
                    <a:prstClr val="black"/>
                  </a:solidFill>
                  <a:latin typeface="Arial" panose="020B0604020202020204" pitchFamily="34" charset="0"/>
                  <a:cs typeface="Arial" panose="020B0604020202020204" pitchFamily="34" charset="0"/>
                </a:rPr>
                <a:t>.5 мян.га</a:t>
              </a:r>
              <a:endParaRPr lang="en-US" sz="1200" dirty="0">
                <a:solidFill>
                  <a:prstClr val="black"/>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E446E587-1774-4E9E-B0FC-184BD6DAD885}"/>
                </a:ext>
              </a:extLst>
            </p:cNvPr>
            <p:cNvCxnSpPr>
              <a:cxnSpLocks/>
            </p:cNvCxnSpPr>
            <p:nvPr/>
          </p:nvCxnSpPr>
          <p:spPr>
            <a:xfrm flipV="1">
              <a:off x="2252118" y="5476149"/>
              <a:ext cx="0" cy="794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68E7707-3703-4763-A562-0B87C60381C0}"/>
                </a:ext>
              </a:extLst>
            </p:cNvPr>
            <p:cNvSpPr txBox="1"/>
            <p:nvPr/>
          </p:nvSpPr>
          <p:spPr>
            <a:xfrm>
              <a:off x="2225629" y="5672406"/>
              <a:ext cx="748652" cy="616355"/>
            </a:xfrm>
            <a:prstGeom prst="rect">
              <a:avLst/>
            </a:prstGeom>
            <a:noFill/>
          </p:spPr>
          <p:txBody>
            <a:bodyPr wrap="square" rtlCol="0">
              <a:spAutoFit/>
            </a:bodyPr>
            <a:lstStyle/>
            <a:p>
              <a:pPr algn="ctr"/>
              <a:r>
                <a:rPr lang="mn-MN" sz="1400" b="1" dirty="0">
                  <a:solidFill>
                    <a:srgbClr val="70AD47"/>
                  </a:solidFill>
                  <a:latin typeface="Arial" panose="020B0604020202020204" pitchFamily="34" charset="0"/>
                  <a:cs typeface="Arial" panose="020B0604020202020204" pitchFamily="34" charset="0"/>
                </a:rPr>
                <a:t>+6.1</a:t>
              </a:r>
            </a:p>
            <a:p>
              <a:r>
                <a:rPr lang="mn-MN" sz="1400" b="1" dirty="0">
                  <a:solidFill>
                    <a:srgbClr val="70AD47"/>
                  </a:solidFill>
                  <a:latin typeface="Arial" panose="020B0604020202020204" pitchFamily="34" charset="0"/>
                  <a:cs typeface="Arial" panose="020B0604020202020204" pitchFamily="34" charset="0"/>
                </a:rPr>
                <a:t>мян.га</a:t>
              </a:r>
              <a:endParaRPr lang="en-US" sz="1400" b="1" dirty="0">
                <a:solidFill>
                  <a:srgbClr val="70AD47"/>
                </a:solidFill>
                <a:latin typeface="Arial" panose="020B0604020202020204" pitchFamily="34" charset="0"/>
                <a:cs typeface="Arial" panose="020B0604020202020204" pitchFamily="34" charset="0"/>
              </a:endParaRPr>
            </a:p>
          </p:txBody>
        </p:sp>
        <p:pic>
          <p:nvPicPr>
            <p:cNvPr id="14" name="Picture 16" descr="Related image">
              <a:extLst>
                <a:ext uri="{FF2B5EF4-FFF2-40B4-BE49-F238E27FC236}">
                  <a16:creationId xmlns:a16="http://schemas.microsoft.com/office/drawing/2014/main" id="{2212760D-E795-45C2-843C-1872F1D433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862" y="5434523"/>
              <a:ext cx="578891" cy="8801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19A1795D-B063-4899-B160-42F6CE5FEB90}"/>
              </a:ext>
            </a:extLst>
          </p:cNvPr>
          <p:cNvGrpSpPr/>
          <p:nvPr/>
        </p:nvGrpSpPr>
        <p:grpSpPr>
          <a:xfrm>
            <a:off x="6644209" y="4658247"/>
            <a:ext cx="2902862" cy="1267741"/>
            <a:chOff x="295352" y="5020422"/>
            <a:chExt cx="2678929" cy="1493404"/>
          </a:xfrm>
        </p:grpSpPr>
        <p:sp>
          <p:nvSpPr>
            <p:cNvPr id="16" name="TextBox 15">
              <a:extLst>
                <a:ext uri="{FF2B5EF4-FFF2-40B4-BE49-F238E27FC236}">
                  <a16:creationId xmlns:a16="http://schemas.microsoft.com/office/drawing/2014/main" id="{F3C6CE04-E231-44E5-B06B-C2A9FD7499E4}"/>
                </a:ext>
              </a:extLst>
            </p:cNvPr>
            <p:cNvSpPr txBox="1"/>
            <p:nvPr/>
          </p:nvSpPr>
          <p:spPr>
            <a:xfrm>
              <a:off x="295352" y="5020422"/>
              <a:ext cx="2207101" cy="362563"/>
            </a:xfrm>
            <a:prstGeom prst="rect">
              <a:avLst/>
            </a:prstGeom>
            <a:noFill/>
          </p:spPr>
          <p:txBody>
            <a:bodyPr wrap="square" rtlCol="0">
              <a:spAutoFit/>
            </a:bodyPr>
            <a:lstStyle/>
            <a:p>
              <a:pPr algn="ctr"/>
              <a:r>
                <a:rPr lang="mn-MN" sz="1400" b="1" dirty="0">
                  <a:solidFill>
                    <a:srgbClr val="002060"/>
                  </a:solidFill>
                  <a:latin typeface="Arial" panose="020B0604020202020204" pitchFamily="34" charset="0"/>
                  <a:cs typeface="Arial" panose="020B0604020202020204" pitchFamily="34" charset="0"/>
                </a:rPr>
                <a:t>Тосны ургамал</a:t>
              </a:r>
              <a:endParaRPr lang="en-US" sz="1400" b="1" dirty="0">
                <a:solidFill>
                  <a:srgbClr val="00206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43774A0-9D68-4893-A9C1-B3EA94E4239A}"/>
                </a:ext>
              </a:extLst>
            </p:cNvPr>
            <p:cNvSpPr txBox="1"/>
            <p:nvPr/>
          </p:nvSpPr>
          <p:spPr>
            <a:xfrm>
              <a:off x="1338130" y="5969983"/>
              <a:ext cx="983929" cy="543843"/>
            </a:xfrm>
            <a:prstGeom prst="rect">
              <a:avLst/>
            </a:prstGeom>
            <a:noFill/>
          </p:spPr>
          <p:txBody>
            <a:bodyPr wrap="square" rtlCol="0">
              <a:spAutoFit/>
            </a:bodyPr>
            <a:lstStyle/>
            <a:p>
              <a:r>
                <a:rPr lang="mn-MN" sz="1200" dirty="0">
                  <a:solidFill>
                    <a:prstClr val="black"/>
                  </a:solidFill>
                  <a:latin typeface="Arial" panose="020B0604020202020204" pitchFamily="34" charset="0"/>
                  <a:cs typeface="Arial" panose="020B0604020202020204" pitchFamily="34" charset="0"/>
                </a:rPr>
                <a:t>2016 он: </a:t>
              </a:r>
            </a:p>
            <a:p>
              <a:r>
                <a:rPr lang="mn-MN" sz="1200" dirty="0">
                  <a:solidFill>
                    <a:prstClr val="black"/>
                  </a:solidFill>
                  <a:latin typeface="Arial" panose="020B0604020202020204" pitchFamily="34" charset="0"/>
                  <a:cs typeface="Arial" panose="020B0604020202020204" pitchFamily="34" charset="0"/>
                </a:rPr>
                <a:t>23.8 мян.га</a:t>
              </a:r>
              <a:endParaRPr lang="en-US" sz="1200" dirty="0">
                <a:solidFill>
                  <a:prstClr val="black"/>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F5C67BF-0885-4098-B7C6-538FCD2FA877}"/>
                </a:ext>
              </a:extLst>
            </p:cNvPr>
            <p:cNvSpPr txBox="1"/>
            <p:nvPr/>
          </p:nvSpPr>
          <p:spPr>
            <a:xfrm>
              <a:off x="1338129" y="5440816"/>
              <a:ext cx="983930" cy="543843"/>
            </a:xfrm>
            <a:prstGeom prst="rect">
              <a:avLst/>
            </a:prstGeom>
            <a:noFill/>
          </p:spPr>
          <p:txBody>
            <a:bodyPr wrap="square" rtlCol="0">
              <a:spAutoFit/>
            </a:bodyPr>
            <a:lstStyle/>
            <a:p>
              <a:r>
                <a:rPr lang="mn-MN" sz="1200" dirty="0">
                  <a:solidFill>
                    <a:prstClr val="black"/>
                  </a:solidFill>
                  <a:latin typeface="Arial" panose="020B0604020202020204" pitchFamily="34" charset="0"/>
                  <a:cs typeface="Arial" panose="020B0604020202020204" pitchFamily="34" charset="0"/>
                </a:rPr>
                <a:t>2019 он: </a:t>
              </a:r>
            </a:p>
            <a:p>
              <a:r>
                <a:rPr lang="mn-MN" sz="1200" dirty="0">
                  <a:solidFill>
                    <a:prstClr val="black"/>
                  </a:solidFill>
                  <a:latin typeface="Arial" panose="020B0604020202020204" pitchFamily="34" charset="0"/>
                  <a:cs typeface="Arial" panose="020B0604020202020204" pitchFamily="34" charset="0"/>
                </a:rPr>
                <a:t>34.3 мян.га</a:t>
              </a:r>
              <a:endParaRPr lang="en-US" sz="1200" dirty="0">
                <a:solidFill>
                  <a:prstClr val="black"/>
                </a:solidFill>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841102A5-EA41-4BD9-8112-97A5D61E64E0}"/>
                </a:ext>
              </a:extLst>
            </p:cNvPr>
            <p:cNvCxnSpPr>
              <a:cxnSpLocks/>
            </p:cNvCxnSpPr>
            <p:nvPr/>
          </p:nvCxnSpPr>
          <p:spPr>
            <a:xfrm flipV="1">
              <a:off x="2252118" y="5476149"/>
              <a:ext cx="0" cy="794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F122C7D-88D7-4FA8-B81C-9FE1EC66D305}"/>
                </a:ext>
              </a:extLst>
            </p:cNvPr>
            <p:cNvSpPr txBox="1"/>
            <p:nvPr/>
          </p:nvSpPr>
          <p:spPr>
            <a:xfrm>
              <a:off x="2225629" y="5672406"/>
              <a:ext cx="748652" cy="616355"/>
            </a:xfrm>
            <a:prstGeom prst="rect">
              <a:avLst/>
            </a:prstGeom>
            <a:noFill/>
          </p:spPr>
          <p:txBody>
            <a:bodyPr wrap="square" rtlCol="0">
              <a:spAutoFit/>
            </a:bodyPr>
            <a:lstStyle/>
            <a:p>
              <a:pPr algn="ctr"/>
              <a:r>
                <a:rPr lang="mn-MN" sz="1400" b="1" dirty="0">
                  <a:solidFill>
                    <a:srgbClr val="FF0000"/>
                  </a:solidFill>
                  <a:latin typeface="Arial" panose="020B0604020202020204" pitchFamily="34" charset="0"/>
                  <a:cs typeface="Arial" panose="020B0604020202020204" pitchFamily="34" charset="0"/>
                </a:rPr>
                <a:t>+10.5</a:t>
              </a:r>
            </a:p>
            <a:p>
              <a:r>
                <a:rPr lang="mn-MN" sz="1400" b="1" dirty="0">
                  <a:solidFill>
                    <a:srgbClr val="FF0000"/>
                  </a:solidFill>
                  <a:latin typeface="Arial" panose="020B0604020202020204" pitchFamily="34" charset="0"/>
                  <a:cs typeface="Arial" panose="020B0604020202020204" pitchFamily="34" charset="0"/>
                </a:rPr>
                <a:t>мян.га</a:t>
              </a:r>
              <a:endParaRPr lang="en-US" sz="1400" b="1" dirty="0">
                <a:solidFill>
                  <a:srgbClr val="FF0000"/>
                </a:solidFill>
                <a:latin typeface="Arial" panose="020B0604020202020204" pitchFamily="34" charset="0"/>
                <a:cs typeface="Arial" panose="020B0604020202020204" pitchFamily="34" charset="0"/>
              </a:endParaRPr>
            </a:p>
          </p:txBody>
        </p:sp>
      </p:grpSp>
      <p:pic>
        <p:nvPicPr>
          <p:cNvPr id="1026" name="Picture 2" descr="Image result for тосны ургамал">
            <a:extLst>
              <a:ext uri="{FF2B5EF4-FFF2-40B4-BE49-F238E27FC236}">
                <a16:creationId xmlns:a16="http://schemas.microsoft.com/office/drawing/2014/main" id="{557D8493-DE96-4F4A-93C8-951B663F5C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4935" y="4945018"/>
            <a:ext cx="856748" cy="9806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39A3ED8-B95D-4DB8-9ECC-F6D6A193BAC0}"/>
              </a:ext>
            </a:extLst>
          </p:cNvPr>
          <p:cNvSpPr/>
          <p:nvPr/>
        </p:nvSpPr>
        <p:spPr>
          <a:xfrm>
            <a:off x="1114091" y="340062"/>
            <a:ext cx="8036046" cy="461665"/>
          </a:xfrm>
          <a:prstGeom prst="rect">
            <a:avLst/>
          </a:prstGeom>
          <a:noFill/>
        </p:spPr>
        <p:txBody>
          <a:bodyPr wrap="none" lIns="91440" tIns="45720" rIns="91440" bIns="45720">
            <a:spAutoFit/>
          </a:bodyPr>
          <a:lstStyle/>
          <a:p>
            <a:pPr algn="ctr"/>
            <a:r>
              <a:rPr lang="mn-MN" sz="2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ТЭЖЭЭЛ, ТОСНЫ УРГАМЛЫН ТАРИАЛАЛТ, ХУРААЛТ</a:t>
            </a:r>
            <a:endParaRPr lang="en-US" sz="2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23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2513A4-4A98-4FD2-8C4B-76706F8C82BD}"/>
              </a:ext>
            </a:extLst>
          </p:cNvPr>
          <p:cNvSpPr/>
          <p:nvPr/>
        </p:nvSpPr>
        <p:spPr>
          <a:xfrm>
            <a:off x="650448" y="400101"/>
            <a:ext cx="8587819" cy="6463308"/>
          </a:xfrm>
          <a:prstGeom prst="rect">
            <a:avLst/>
          </a:prstGeom>
        </p:spPr>
        <p:txBody>
          <a:bodyPr wrap="square">
            <a:spAutoFit/>
          </a:bodyPr>
          <a:lstStyle/>
          <a:p>
            <a:pPr lvl="0" indent="457200" algn="just" fontAlgn="base">
              <a:spcBef>
                <a:spcPct val="0"/>
              </a:spcBef>
              <a:spcAft>
                <a:spcPct val="0"/>
              </a:spcAft>
            </a:pPr>
            <a:r>
              <a:rPr lang="mn-MN" sz="1600" dirty="0">
                <a:solidFill>
                  <a:schemeClr val="accent1">
                    <a:lumMod val="50000"/>
                  </a:schemeClr>
                </a:solidFill>
                <a:latin typeface="Arial" pitchFamily="34" charset="0"/>
                <a:cs typeface="Arial" pitchFamily="34" charset="0"/>
              </a:rPr>
              <a:t>“Азийн хөгжлийн банк”-тай хамтран усалгаатай газар тариалангийн талбайн хэмжээг нэмэгдүүлэх зорилгоор</a:t>
            </a:r>
            <a:r>
              <a:rPr lang="mn-MN" sz="1600" dirty="0">
                <a:solidFill>
                  <a:schemeClr val="accent1">
                    <a:lumMod val="50000"/>
                  </a:schemeClr>
                </a:solidFill>
              </a:rPr>
              <a:t> </a:t>
            </a:r>
            <a:r>
              <a:rPr lang="mn-MN" sz="1600" dirty="0">
                <a:solidFill>
                  <a:schemeClr val="accent1">
                    <a:lumMod val="50000"/>
                  </a:schemeClr>
                </a:solidFill>
                <a:latin typeface="Arial" pitchFamily="34" charset="0"/>
                <a:cs typeface="Arial" pitchFamily="34" charset="0"/>
              </a:rPr>
              <a:t>аймгийн хэмжээнд судалгааны баг ажиллуулж усалгаатай тариалан эрхлэх боломжтой талбайн судалгааг гаргаад байна. </a:t>
            </a:r>
          </a:p>
          <a:p>
            <a:pPr lvl="0" indent="457200" algn="just" fontAlgn="base">
              <a:spcBef>
                <a:spcPct val="0"/>
              </a:spcBef>
              <a:spcAft>
                <a:spcPct val="0"/>
              </a:spcAft>
            </a:pPr>
            <a:r>
              <a:rPr lang="mn-MN" sz="1600" dirty="0">
                <a:solidFill>
                  <a:srgbClr val="C00000"/>
                </a:solidFill>
                <a:latin typeface="Arial" pitchFamily="34" charset="0"/>
                <a:cs typeface="Arial" pitchFamily="34" charset="0"/>
              </a:rPr>
              <a:t>ХХААХҮЯ-аас хөнгөлөлттэй нөхцлөөр Зүүнбүрэн сумын “Газар агро” ХХК 250, Ерөө сумын “Гэрэлт хайлас” ХХК 20 га, Баянгол сумын иргэн З.Сундуй 50 га, Мандал сумын “Макс агро” ХХК 100 га, Баруунбүрэн сумын “Норбу агко” ХХК 100, Хушаат сумын “Элит үр” ХХК 60 га услалтын системүүдийг шинээр ашиглалтанд оруулаад байна.</a:t>
            </a:r>
          </a:p>
          <a:p>
            <a:pPr lvl="0" indent="457200" algn="just" fontAlgn="base">
              <a:spcBef>
                <a:spcPct val="0"/>
              </a:spcBef>
              <a:spcAft>
                <a:spcPct val="0"/>
              </a:spcAft>
            </a:pPr>
            <a:r>
              <a:rPr lang="mn-MN" sz="1600" dirty="0">
                <a:solidFill>
                  <a:srgbClr val="FFC000"/>
                </a:solidFill>
                <a:latin typeface="Arial" pitchFamily="34" charset="0"/>
                <a:cs typeface="Arial" pitchFamily="34" charset="0"/>
              </a:rPr>
              <a:t>“АДРА” олон улсын байгууллагатай хамтран төмс, хүнсний ногоо тариалагч иргэн, аж ахуйн нэгж, хоршоодод нийт 93,0 сая төгрөгийн мотоблок, хүнсний ногооны үр олгосон. ХХААХҮЯ-аас 10,0 сая төгрөгийн 10 нэр төрлийн хүнсний ногоон үрийг амьжиргааны түвшнөөс доогуур орлоготой өрхөд олгосон.</a:t>
            </a:r>
          </a:p>
          <a:p>
            <a:pPr lvl="0" indent="457200" algn="just" fontAlgn="base">
              <a:spcBef>
                <a:spcPct val="0"/>
              </a:spcBef>
              <a:spcAft>
                <a:spcPct val="0"/>
              </a:spcAft>
            </a:pPr>
            <a:r>
              <a:rPr lang="mn-MN" sz="1600" dirty="0">
                <a:solidFill>
                  <a:schemeClr val="accent6">
                    <a:lumMod val="75000"/>
                  </a:schemeClr>
                </a:solidFill>
                <a:latin typeface="Arial" pitchFamily="34" charset="0"/>
                <a:cs typeface="Arial" pitchFamily="34" charset="0"/>
              </a:rPr>
              <a:t>Улсын төсвийн хөрөнгөөр 2018 онд Цагааннуур, Орхон суманд 200 км, 2019 онд Баруунбүрэн, Орхонтуул, Хушаат, Зүүнбүрэн, Ерөө, Хүдэр, Баянгол суманд нийт 200 км хашаа барих ажил эхлүүлээд байна./ тухайн хашаа нь улсын төсвийн хөрөнгөөр баригдаж байгаа тул орон нутгийн өмчид шилжүүлж сумын мэдэлд очно энэ тал дээр анхаарч  эзэмшил ашиглалтыг тухайн тариалангийн талбайн эздэд хариуцуулан ажиллах/</a:t>
            </a:r>
          </a:p>
          <a:p>
            <a:pPr indent="457200" algn="just" fontAlgn="base">
              <a:spcBef>
                <a:spcPct val="0"/>
              </a:spcBef>
              <a:spcAft>
                <a:spcPct val="0"/>
              </a:spcAft>
            </a:pPr>
            <a:r>
              <a:rPr lang="mn-MN" sz="1600" dirty="0">
                <a:solidFill>
                  <a:srgbClr val="7030A0"/>
                </a:solidFill>
                <a:latin typeface="Arial" pitchFamily="34" charset="0"/>
                <a:cs typeface="Arial" pitchFamily="34" charset="0"/>
              </a:rPr>
              <a:t>Атар газар эзэмшсэний түүхт 60-н жилийн ойн арга хэмжээний хүрээнд хөдөлмөрийн баатар, гавьяатуудаа алдаршүүлах, амжилт бүтээлийг нь хойч үедээ сурталчилан таниулах зорилгоор  “Атрын нутгийн амар мэнд” телевизийн нэвтрүүлэг, “Атрын нутгийн хурд” /уралдаан/, “Атарт эмэгтэйчүүдийн оролцоо”, “Баатруудаараа бахархъя”,  “Аваргуудаараа бахархъя”, “Талбайн өдөрлөг”, “Тэнгэрт тэтгэгдсэн 60 жил” баримтат кино, Монголын радиотой хамтран атарчдын хөрөг нэвтрүүлэг, Сэлэнгэ аймагт үйл ажиллагаа явуулж байсан сангийн аж ахуйнуудын түүхэн ном, ургацын баярын арга хэмжээ зэрэг түүхэн арга хэмжээнүүдийг бид хамтран зохион байгуулсан.</a:t>
            </a:r>
            <a:endParaRPr lang="en-US" sz="1600" dirty="0">
              <a:solidFill>
                <a:srgbClr val="7030A0"/>
              </a:solidFill>
              <a:latin typeface="Arial" pitchFamily="34" charset="0"/>
              <a:cs typeface="Arial" pitchFamily="34" charset="0"/>
            </a:endParaRPr>
          </a:p>
          <a:p>
            <a:pPr lvl="0" indent="457200" algn="just" fontAlgn="base">
              <a:spcBef>
                <a:spcPct val="0"/>
              </a:spcBef>
              <a:spcAft>
                <a:spcPct val="0"/>
              </a:spcAft>
            </a:pPr>
            <a:endParaRPr lang="mn-MN" sz="1400" dirty="0">
              <a:solidFill>
                <a:schemeClr val="bg1">
                  <a:lumMod val="10000"/>
                </a:schemeClr>
              </a:solidFill>
              <a:latin typeface="Arial" pitchFamily="34" charset="0"/>
              <a:cs typeface="Arial" pitchFamily="34" charset="0"/>
            </a:endParaRPr>
          </a:p>
        </p:txBody>
      </p:sp>
    </p:spTree>
    <p:extLst>
      <p:ext uri="{BB962C8B-B14F-4D97-AF65-F5344CB8AC3E}">
        <p14:creationId xmlns:p14="http://schemas.microsoft.com/office/powerpoint/2010/main" val="4189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30010653"/>
              </p:ext>
            </p:extLst>
          </p:nvPr>
        </p:nvGraphicFramePr>
        <p:xfrm>
          <a:off x="1461887" y="1749085"/>
          <a:ext cx="6786878" cy="2152656"/>
        </p:xfrm>
        <a:graphic>
          <a:graphicData uri="http://schemas.openxmlformats.org/drawingml/2006/table">
            <a:tbl>
              <a:tblPr firstRow="1" bandRow="1">
                <a:tableStyleId>{5C22544A-7EE6-4342-B048-85BDC9FD1C3A}</a:tableStyleId>
              </a:tblPr>
              <a:tblGrid>
                <a:gridCol w="1876129">
                  <a:extLst>
                    <a:ext uri="{9D8B030D-6E8A-4147-A177-3AD203B41FA5}">
                      <a16:colId xmlns:a16="http://schemas.microsoft.com/office/drawing/2014/main" val="3677548539"/>
                    </a:ext>
                  </a:extLst>
                </a:gridCol>
                <a:gridCol w="2500058">
                  <a:extLst>
                    <a:ext uri="{9D8B030D-6E8A-4147-A177-3AD203B41FA5}">
                      <a16:colId xmlns:a16="http://schemas.microsoft.com/office/drawing/2014/main" val="3083293956"/>
                    </a:ext>
                  </a:extLst>
                </a:gridCol>
                <a:gridCol w="2410691">
                  <a:extLst>
                    <a:ext uri="{9D8B030D-6E8A-4147-A177-3AD203B41FA5}">
                      <a16:colId xmlns:a16="http://schemas.microsoft.com/office/drawing/2014/main" val="1469804355"/>
                    </a:ext>
                  </a:extLst>
                </a:gridCol>
              </a:tblGrid>
              <a:tr h="467485">
                <a:tc>
                  <a:txBody>
                    <a:bodyPr/>
                    <a:lstStyle/>
                    <a:p>
                      <a:r>
                        <a:rPr lang="mn-MN" sz="1400" b="0" dirty="0">
                          <a:solidFill>
                            <a:srgbClr val="002060"/>
                          </a:solidFill>
                          <a:latin typeface="Arial" panose="020B0604020202020204" pitchFamily="34" charset="0"/>
                          <a:cs typeface="Arial" panose="020B0604020202020204" pitchFamily="34" charset="0"/>
                        </a:rPr>
                        <a:t>Таримлын</a:t>
                      </a:r>
                      <a:r>
                        <a:rPr lang="mn-MN" sz="1400" b="0" baseline="0" dirty="0">
                          <a:solidFill>
                            <a:srgbClr val="002060"/>
                          </a:solidFill>
                          <a:latin typeface="Arial" panose="020B0604020202020204" pitchFamily="34" charset="0"/>
                          <a:cs typeface="Arial" panose="020B0604020202020204" pitchFamily="34" charset="0"/>
                        </a:rPr>
                        <a:t> нэр төрөл</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n-MN" sz="1400" b="0" dirty="0">
                          <a:solidFill>
                            <a:srgbClr val="002060"/>
                          </a:solidFill>
                          <a:latin typeface="Arial" panose="020B0604020202020204" pitchFamily="34" charset="0"/>
                          <a:cs typeface="Arial" panose="020B0604020202020204" pitchFamily="34" charset="0"/>
                        </a:rPr>
                        <a:t>Тариалалтын төлөвлөгөө,</a:t>
                      </a:r>
                    </a:p>
                    <a:p>
                      <a:pPr marL="0" marR="0" indent="0" algn="ctr" defTabSz="914400" rtl="0" eaLnBrk="1" fontAlgn="auto" latinLnBrk="0" hangingPunct="1">
                        <a:lnSpc>
                          <a:spcPct val="100000"/>
                        </a:lnSpc>
                        <a:spcBef>
                          <a:spcPts val="0"/>
                        </a:spcBef>
                        <a:spcAft>
                          <a:spcPts val="0"/>
                        </a:spcAft>
                        <a:buClrTx/>
                        <a:buSzTx/>
                        <a:buFontTx/>
                        <a:buNone/>
                        <a:tabLst/>
                        <a:defRPr/>
                      </a:pPr>
                      <a:r>
                        <a:rPr lang="mn-MN" sz="1400" b="0" dirty="0">
                          <a:solidFill>
                            <a:srgbClr val="002060"/>
                          </a:solidFill>
                          <a:latin typeface="Arial" panose="020B0604020202020204" pitchFamily="34" charset="0"/>
                          <a:cs typeface="Arial" panose="020B0604020202020204" pitchFamily="34" charset="0"/>
                        </a:rPr>
                        <a:t>мян га</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1400" b="0" dirty="0">
                          <a:solidFill>
                            <a:srgbClr val="002060"/>
                          </a:solidFill>
                          <a:latin typeface="Arial" panose="020B0604020202020204" pitchFamily="34" charset="0"/>
                          <a:cs typeface="Arial" panose="020B0604020202020204" pitchFamily="34" charset="0"/>
                        </a:rPr>
                        <a:t>Ургацын төлөвлөгөө,</a:t>
                      </a:r>
                    </a:p>
                    <a:p>
                      <a:pPr algn="ctr"/>
                      <a:r>
                        <a:rPr lang="mn-MN" sz="1400" b="0" dirty="0">
                          <a:solidFill>
                            <a:srgbClr val="002060"/>
                          </a:solidFill>
                          <a:latin typeface="Arial" panose="020B0604020202020204" pitchFamily="34" charset="0"/>
                          <a:cs typeface="Arial" panose="020B0604020202020204" pitchFamily="34" charset="0"/>
                        </a:rPr>
                        <a:t>мян тн</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2606136"/>
                  </a:ext>
                </a:extLst>
              </a:tr>
              <a:tr h="399787">
                <a:tc>
                  <a:txBody>
                    <a:bodyPr/>
                    <a:lstStyle/>
                    <a:p>
                      <a:r>
                        <a:rPr lang="mn-MN" sz="1400" b="0" dirty="0">
                          <a:solidFill>
                            <a:srgbClr val="002060"/>
                          </a:solidFill>
                          <a:latin typeface="Arial" panose="020B0604020202020204" pitchFamily="34" charset="0"/>
                          <a:cs typeface="Arial" panose="020B0604020202020204" pitchFamily="34" charset="0"/>
                        </a:rPr>
                        <a:t>Үр тариа</a:t>
                      </a:r>
                    </a:p>
                    <a:p>
                      <a:r>
                        <a:rPr lang="mn-MN" sz="1400" b="0" dirty="0">
                          <a:solidFill>
                            <a:srgbClr val="002060"/>
                          </a:solidFill>
                          <a:latin typeface="Arial" panose="020B0604020202020204" pitchFamily="34" charset="0"/>
                          <a:cs typeface="Arial" panose="020B0604020202020204" pitchFamily="34" charset="0"/>
                        </a:rPr>
                        <a:t>Үүнээс Улаанбуудай</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1400" b="0" dirty="0">
                          <a:solidFill>
                            <a:srgbClr val="002060"/>
                          </a:solidFill>
                          <a:latin typeface="Arial" panose="020B0604020202020204" pitchFamily="34" charset="0"/>
                          <a:cs typeface="Arial" panose="020B0604020202020204" pitchFamily="34" charset="0"/>
                        </a:rPr>
                        <a:t>152.1</a:t>
                      </a:r>
                    </a:p>
                    <a:p>
                      <a:pPr algn="ctr"/>
                      <a:r>
                        <a:rPr lang="mn-MN" sz="1400" b="0" dirty="0">
                          <a:solidFill>
                            <a:srgbClr val="002060"/>
                          </a:solidFill>
                          <a:latin typeface="Arial" panose="020B0604020202020204" pitchFamily="34" charset="0"/>
                          <a:cs typeface="Arial" panose="020B0604020202020204" pitchFamily="34" charset="0"/>
                        </a:rPr>
                        <a:t>144.6</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1400" b="0" dirty="0">
                          <a:solidFill>
                            <a:srgbClr val="002060"/>
                          </a:solidFill>
                          <a:latin typeface="Arial" panose="020B0604020202020204" pitchFamily="34" charset="0"/>
                          <a:cs typeface="Arial" panose="020B0604020202020204" pitchFamily="34" charset="0"/>
                        </a:rPr>
                        <a:t>180.8</a:t>
                      </a:r>
                    </a:p>
                    <a:p>
                      <a:pPr algn="ctr"/>
                      <a:r>
                        <a:rPr lang="mn-MN" sz="1400" b="0" dirty="0">
                          <a:solidFill>
                            <a:srgbClr val="002060"/>
                          </a:solidFill>
                          <a:latin typeface="Arial" panose="020B0604020202020204" pitchFamily="34" charset="0"/>
                          <a:cs typeface="Arial" panose="020B0604020202020204" pitchFamily="34" charset="0"/>
                        </a:rPr>
                        <a:t>173.4</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8405152"/>
                  </a:ext>
                </a:extLst>
              </a:tr>
              <a:tr h="227836">
                <a:tc>
                  <a:txBody>
                    <a:bodyPr/>
                    <a:lstStyle/>
                    <a:p>
                      <a:r>
                        <a:rPr lang="mn-MN" sz="1400" b="0" dirty="0">
                          <a:solidFill>
                            <a:srgbClr val="002060"/>
                          </a:solidFill>
                          <a:latin typeface="Arial" panose="020B0604020202020204" pitchFamily="34" charset="0"/>
                          <a:cs typeface="Arial" panose="020B0604020202020204" pitchFamily="34" charset="0"/>
                        </a:rPr>
                        <a:t>Малын тэжээл </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1400" b="0" dirty="0">
                          <a:solidFill>
                            <a:srgbClr val="002060"/>
                          </a:solidFill>
                          <a:latin typeface="Arial" panose="020B0604020202020204" pitchFamily="34" charset="0"/>
                          <a:cs typeface="Arial" panose="020B0604020202020204" pitchFamily="34" charset="0"/>
                        </a:rPr>
                        <a:t>12.7</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1400" b="0" dirty="0">
                          <a:solidFill>
                            <a:srgbClr val="002060"/>
                          </a:solidFill>
                          <a:latin typeface="Arial" panose="020B0604020202020204" pitchFamily="34" charset="0"/>
                          <a:cs typeface="Arial" panose="020B0604020202020204" pitchFamily="34" charset="0"/>
                        </a:rPr>
                        <a:t>25.3</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876994"/>
                  </a:ext>
                </a:extLst>
              </a:tr>
              <a:tr h="227836">
                <a:tc>
                  <a:txBody>
                    <a:bodyPr/>
                    <a:lstStyle/>
                    <a:p>
                      <a:r>
                        <a:rPr lang="mn-MN" sz="1400" b="0" dirty="0">
                          <a:solidFill>
                            <a:srgbClr val="002060"/>
                          </a:solidFill>
                          <a:latin typeface="Arial" panose="020B0604020202020204" pitchFamily="34" charset="0"/>
                          <a:cs typeface="Arial" panose="020B0604020202020204" pitchFamily="34" charset="0"/>
                        </a:rPr>
                        <a:t>Тосны ургамал</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1400" b="0" dirty="0">
                          <a:solidFill>
                            <a:srgbClr val="002060"/>
                          </a:solidFill>
                          <a:latin typeface="Arial" panose="020B0604020202020204" pitchFamily="34" charset="0"/>
                          <a:cs typeface="Arial" panose="020B0604020202020204" pitchFamily="34" charset="0"/>
                        </a:rPr>
                        <a:t>21.2</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1400" b="0" dirty="0">
                          <a:solidFill>
                            <a:srgbClr val="002060"/>
                          </a:solidFill>
                          <a:latin typeface="Arial" panose="020B0604020202020204" pitchFamily="34" charset="0"/>
                          <a:cs typeface="Arial" panose="020B0604020202020204" pitchFamily="34" charset="0"/>
                        </a:rPr>
                        <a:t>14.8</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4669674"/>
                  </a:ext>
                </a:extLst>
              </a:tr>
              <a:tr h="227836">
                <a:tc>
                  <a:txBody>
                    <a:bodyPr/>
                    <a:lstStyle/>
                    <a:p>
                      <a:r>
                        <a:rPr lang="mn-MN" sz="1400" b="0" dirty="0">
                          <a:solidFill>
                            <a:srgbClr val="002060"/>
                          </a:solidFill>
                          <a:latin typeface="Arial" panose="020B0604020202020204" pitchFamily="34" charset="0"/>
                          <a:cs typeface="Arial" panose="020B0604020202020204" pitchFamily="34" charset="0"/>
                        </a:rPr>
                        <a:t>Төмс</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1400" b="0" dirty="0">
                          <a:solidFill>
                            <a:srgbClr val="002060"/>
                          </a:solidFill>
                          <a:latin typeface="Arial" panose="020B0604020202020204" pitchFamily="34" charset="0"/>
                          <a:cs typeface="Arial" panose="020B0604020202020204" pitchFamily="34" charset="0"/>
                        </a:rPr>
                        <a:t>2.5</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1400" b="0" dirty="0">
                          <a:solidFill>
                            <a:srgbClr val="002060"/>
                          </a:solidFill>
                          <a:latin typeface="Arial" panose="020B0604020202020204" pitchFamily="34" charset="0"/>
                          <a:cs typeface="Arial" panose="020B0604020202020204" pitchFamily="34" charset="0"/>
                        </a:rPr>
                        <a:t>30.0</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1304668"/>
                  </a:ext>
                </a:extLst>
              </a:tr>
              <a:tr h="227836">
                <a:tc>
                  <a:txBody>
                    <a:bodyPr/>
                    <a:lstStyle/>
                    <a:p>
                      <a:r>
                        <a:rPr lang="mn-MN" sz="1400" b="0" dirty="0">
                          <a:solidFill>
                            <a:srgbClr val="002060"/>
                          </a:solidFill>
                          <a:latin typeface="Arial" panose="020B0604020202020204" pitchFamily="34" charset="0"/>
                          <a:cs typeface="Arial" panose="020B0604020202020204" pitchFamily="34" charset="0"/>
                        </a:rPr>
                        <a:t>Хүнсний</a:t>
                      </a:r>
                      <a:r>
                        <a:rPr lang="mn-MN" sz="1400" b="0" baseline="0" dirty="0">
                          <a:solidFill>
                            <a:srgbClr val="002060"/>
                          </a:solidFill>
                          <a:latin typeface="Arial" panose="020B0604020202020204" pitchFamily="34" charset="0"/>
                          <a:cs typeface="Arial" panose="020B0604020202020204" pitchFamily="34" charset="0"/>
                        </a:rPr>
                        <a:t> ногоо</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1400" b="0" dirty="0">
                          <a:solidFill>
                            <a:srgbClr val="002060"/>
                          </a:solidFill>
                          <a:latin typeface="Arial" panose="020B0604020202020204" pitchFamily="34" charset="0"/>
                          <a:cs typeface="Arial" panose="020B0604020202020204" pitchFamily="34" charset="0"/>
                        </a:rPr>
                        <a:t>2.6</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mn-MN" sz="1400" b="0" dirty="0">
                          <a:solidFill>
                            <a:srgbClr val="002060"/>
                          </a:solidFill>
                          <a:latin typeface="Arial" panose="020B0604020202020204" pitchFamily="34" charset="0"/>
                          <a:cs typeface="Arial" panose="020B0604020202020204" pitchFamily="34" charset="0"/>
                        </a:rPr>
                        <a:t>32.1</a:t>
                      </a:r>
                      <a:endParaRPr lang="en-US" sz="1400" b="0" dirty="0">
                        <a:solidFill>
                          <a:srgbClr val="002060"/>
                        </a:solidFill>
                        <a:latin typeface="Arial" panose="020B060402020202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205928"/>
                  </a:ext>
                </a:extLst>
              </a:tr>
            </a:tbl>
          </a:graphicData>
        </a:graphic>
      </p:graphicFrame>
      <p:sp>
        <p:nvSpPr>
          <p:cNvPr id="5" name="TextBox 4"/>
          <p:cNvSpPr txBox="1"/>
          <p:nvPr/>
        </p:nvSpPr>
        <p:spPr>
          <a:xfrm>
            <a:off x="1347587" y="3948097"/>
            <a:ext cx="66039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200" b="1" dirty="0">
                <a:solidFill>
                  <a:srgbClr val="00B0F0"/>
                </a:solidFill>
                <a:latin typeface="Arial" panose="020B0604020202020204" pitchFamily="34" charset="0"/>
                <a:cs typeface="Arial" panose="020B0604020202020204" pitchFamily="34" charset="0"/>
              </a:rPr>
              <a:t>11</a:t>
            </a:r>
            <a:r>
              <a:rPr kumimoji="0" lang="mn-MN" sz="1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2,3 мянган га-д уринш боловсруулна. </a:t>
            </a:r>
            <a:endParaRPr kumimoji="0" 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9" name="Title 1"/>
          <p:cNvSpPr txBox="1">
            <a:spLocks/>
          </p:cNvSpPr>
          <p:nvPr/>
        </p:nvSpPr>
        <p:spPr>
          <a:xfrm>
            <a:off x="444380" y="992238"/>
            <a:ext cx="8932376" cy="479423"/>
          </a:xfrm>
          <a:prstGeom prst="rect">
            <a:avLst/>
          </a:prstGeom>
        </p:spPr>
        <p:txBody>
          <a:bodyPr vert="horz" lIns="74295" tIns="37148" rIns="74295" bIns="37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defRPr/>
            </a:pPr>
            <a:r>
              <a:rPr kumimoji="0" lang="mn-MN" sz="14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	Монгол Улсын Засгийн газрын 2019 оны 476 дугаар </a:t>
            </a:r>
            <a:r>
              <a:rPr lang="mn-MN" sz="1400" dirty="0">
                <a:solidFill>
                  <a:srgbClr val="002060"/>
                </a:solidFill>
                <a:latin typeface="Arial" panose="020B0604020202020204" pitchFamily="34" charset="0"/>
                <a:cs typeface="Arial" panose="020B0604020202020204" pitchFamily="34" charset="0"/>
              </a:rPr>
              <a:t>тогтоолоор</a:t>
            </a:r>
            <a:r>
              <a:rPr lang="en-US" sz="1400" dirty="0">
                <a:solidFill>
                  <a:srgbClr val="002060"/>
                </a:solidFill>
                <a:latin typeface="Arial" panose="020B0604020202020204" pitchFamily="34" charset="0"/>
                <a:cs typeface="Arial" panose="020B0604020202020204" pitchFamily="34" charset="0"/>
              </a:rPr>
              <a:t> </a:t>
            </a:r>
            <a:r>
              <a:rPr lang="mn-MN" sz="1400" dirty="0">
                <a:solidFill>
                  <a:srgbClr val="002060"/>
                </a:solidFill>
                <a:latin typeface="Arial" panose="020B0604020202020204" pitchFamily="34" charset="0"/>
                <a:cs typeface="Arial" panose="020B0604020202020204" pitchFamily="34" charset="0"/>
              </a:rPr>
              <a:t>“Атар-4 аяныг </a:t>
            </a:r>
            <a:r>
              <a:rPr kumimoji="0" lang="mn-MN" sz="14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зарласан. Тариалангийн тогтвортой хөгжлийн аян”-ы  төлөвлөгөөг батлуулж хэрэгжүүлэх ажлыг зохион байгуулна. </a:t>
            </a:r>
            <a:endParaRPr kumimoji="0" lang="en-US" sz="14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7" name="Title 1"/>
          <p:cNvSpPr txBox="1">
            <a:spLocks/>
          </p:cNvSpPr>
          <p:nvPr/>
        </p:nvSpPr>
        <p:spPr>
          <a:xfrm>
            <a:off x="6084916" y="441299"/>
            <a:ext cx="3624349" cy="476793"/>
          </a:xfrm>
          <a:prstGeom prst="rect">
            <a:avLst/>
          </a:prstGeom>
        </p:spPr>
        <p:txBody>
          <a:bodyPr vert="horz" lIns="74295" tIns="37148" rIns="74295" bIns="37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mn-MN" sz="16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j-ea"/>
                <a:cs typeface="Arial" panose="020B0604020202020204" pitchFamily="34" charset="0"/>
              </a:rPr>
              <a:t>ГАЗАР ТАРИАЛАНГИЙН САЛБАР</a:t>
            </a:r>
            <a:endParaRPr kumimoji="0" lang="en-US" sz="16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j-ea"/>
              <a:cs typeface="Arial" panose="020B0604020202020204" pitchFamily="34" charset="0"/>
            </a:endParaRPr>
          </a:p>
        </p:txBody>
      </p:sp>
      <p:cxnSp>
        <p:nvCxnSpPr>
          <p:cNvPr id="3" name="Straight Connector 2"/>
          <p:cNvCxnSpPr/>
          <p:nvPr/>
        </p:nvCxnSpPr>
        <p:spPr>
          <a:xfrm flipV="1">
            <a:off x="444380" y="857877"/>
            <a:ext cx="9057068" cy="3678"/>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714544" y="4659793"/>
            <a:ext cx="8662212" cy="1756907"/>
          </a:xfrm>
          <a:prstGeom prst="rect">
            <a:avLst/>
          </a:prstGeom>
        </p:spPr>
        <p:txBody>
          <a:bodyPr vert="horz" lIns="74295" tIns="37148" rIns="74295" bIns="37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78606" lvl="0" indent="-278606" algn="just">
              <a:spcAft>
                <a:spcPts val="1200"/>
              </a:spcAft>
              <a:buFont typeface="+mj-lt"/>
              <a:buAutoNum type="arabicPeriod"/>
              <a:defRPr/>
            </a:pPr>
            <a:r>
              <a:rPr lang="mn-MN" sz="1100" dirty="0">
                <a:solidFill>
                  <a:srgbClr val="002060"/>
                </a:solidFill>
                <a:latin typeface="Arial" panose="020B0604020202020204" pitchFamily="34" charset="0"/>
                <a:cs typeface="Arial" panose="020B0604020202020204" pitchFamily="34" charset="0"/>
              </a:rPr>
              <a:t>Газар тариалангийн салбарт шинжлэх ухааны үндэслэлтэйгээр хөгжүүлснээр нэгэн 60-ийг үдэж, нэгэн жарны эхлэлийг тавьж байна. 2020 оноос Атрын 4 аян эхлэж байгаатай холбогдуулан тариалангийн тогтвортой хөгжлийн төлөвлөгөөг орон нутагтаа зохион байгуулах, Тариалангийн тухай хууль, Засгийн газрын 2018 оны 131 дүгээр тогтоол, тогтоолыг эрчимжүүлэх тухай 02 албан даалгаварыг хэрэгүүлж ажиллах</a:t>
            </a:r>
            <a:endParaRPr kumimoji="0" lang="mn-MN" sz="11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a:p>
            <a:pPr marL="278606" lvl="0" indent="-278606" algn="just">
              <a:spcAft>
                <a:spcPts val="1200"/>
              </a:spcAft>
              <a:buFont typeface="+mj-lt"/>
              <a:buAutoNum type="arabicPeriod"/>
              <a:defRPr/>
            </a:pPr>
            <a:r>
              <a:rPr lang="mn-MN" sz="1100" dirty="0">
                <a:solidFill>
                  <a:srgbClr val="002060"/>
                </a:solidFill>
                <a:latin typeface="Arial" pitchFamily="34" charset="0"/>
                <a:cs typeface="Arial" pitchFamily="34" charset="0"/>
              </a:rPr>
              <a:t>сумдын Засаг дарга Газар тариалангийн үйлдвэрлэл эрхлэж байгаа иргэн аж ахуйн нэгжтэй  нийгмийн хариуцлагын гэрээ байгуулахдаа т</a:t>
            </a:r>
            <a:r>
              <a:rPr kumimoji="0" lang="mn-MN" sz="11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осны ургамлыг тухайн жилд тариалах нийт талбайн 10 хувиас хэтрүүлэхгүйгээр, зөвхөн сэлгээнд тариалах,</a:t>
            </a:r>
            <a:r>
              <a:rPr lang="mn-MN" sz="1100" dirty="0">
                <a:solidFill>
                  <a:srgbClr val="002060"/>
                </a:solidFill>
                <a:latin typeface="Arial" pitchFamily="34" charset="0"/>
                <a:cs typeface="Arial" pitchFamily="34" charset="0"/>
              </a:rPr>
              <a:t> хөрсийг агрохими, агрофизикийн шинжилгээнд бүрэн хамруулах,</a:t>
            </a:r>
          </a:p>
          <a:p>
            <a:pPr marL="278606" lvl="0" indent="-278606" algn="just">
              <a:spcAft>
                <a:spcPts val="1200"/>
              </a:spcAft>
              <a:buFont typeface="+mj-lt"/>
              <a:buAutoNum type="arabicPeriod"/>
              <a:defRPr/>
            </a:pPr>
            <a:r>
              <a:rPr lang="mn-MN" sz="1100" dirty="0">
                <a:solidFill>
                  <a:srgbClr val="002060"/>
                </a:solidFill>
                <a:latin typeface="Arial" pitchFamily="34" charset="0"/>
                <a:cs typeface="Arial" pitchFamily="34" charset="0"/>
              </a:rPr>
              <a:t>Тариалангийн бүс нутагт эрчимжсэн мал аж ахуйг хөгжүүлэхэд таримал тэжээлийн үйлдвэрлэлийг нэмэгдүүлэх, малчдад тэжээл тариалах, боломжийг бүрдүүлж өгөх</a:t>
            </a:r>
          </a:p>
          <a:p>
            <a:pPr marL="278606" lvl="0" indent="-278606" algn="just">
              <a:spcAft>
                <a:spcPts val="1200"/>
              </a:spcAft>
              <a:buFont typeface="+mj-lt"/>
              <a:buAutoNum type="arabicPeriod"/>
              <a:defRPr/>
            </a:pPr>
            <a:r>
              <a:rPr kumimoji="0" lang="mn-MN" sz="11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Төмс, хүнсний ногооны үйлдвэрлэлийг нэмэгдүүлэх зорилгоор техник дундын үйлчилгээний төвийн тоног төхөөрөмж зээлээр олгох, боломж байгаа ТЭДС, МХСанг нэгтгээд Хөдөө аж ахуйг дэмжих сан болгон үйл ажиллагааг эхлүүлж байна.</a:t>
            </a:r>
          </a:p>
        </p:txBody>
      </p:sp>
      <p:sp>
        <p:nvSpPr>
          <p:cNvPr id="16" name="Title 1"/>
          <p:cNvSpPr>
            <a:spLocks noGrp="1"/>
          </p:cNvSpPr>
          <p:nvPr>
            <p:ph type="title"/>
          </p:nvPr>
        </p:nvSpPr>
        <p:spPr>
          <a:xfrm>
            <a:off x="502569" y="4098096"/>
            <a:ext cx="6263991" cy="419270"/>
          </a:xfrm>
        </p:spPr>
        <p:txBody>
          <a:bodyPr>
            <a:noAutofit/>
          </a:bodyPr>
          <a:lstStyle/>
          <a:p>
            <a:r>
              <a:rPr lang="mn-MN" sz="1400" b="1" dirty="0">
                <a:solidFill>
                  <a:srgbClr val="002060"/>
                </a:solidFill>
                <a:latin typeface="Arial" panose="020B0604020202020204" pitchFamily="34" charset="0"/>
                <a:cs typeface="Arial" panose="020B0604020202020204" pitchFamily="34" charset="0"/>
              </a:rPr>
              <a:t>2020 онд анхаарах асуудал</a:t>
            </a:r>
            <a:endParaRPr lang="en-US" sz="1400" b="1" dirty="0">
              <a:solidFill>
                <a:srgbClr val="00206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DD46435-66DA-4C2A-9E15-0E91945CBA24}"/>
              </a:ext>
            </a:extLst>
          </p:cNvPr>
          <p:cNvSpPr/>
          <p:nvPr/>
        </p:nvSpPr>
        <p:spPr>
          <a:xfrm>
            <a:off x="2253006" y="1390159"/>
            <a:ext cx="5742102" cy="369332"/>
          </a:xfrm>
          <a:prstGeom prst="rect">
            <a:avLst/>
          </a:prstGeom>
        </p:spPr>
        <p:txBody>
          <a:bodyPr wrap="square">
            <a:spAutoFit/>
          </a:bodyPr>
          <a:lstStyle/>
          <a:p>
            <a:r>
              <a:rPr lang="mn-MN" dirty="0">
                <a:solidFill>
                  <a:srgbClr val="002060"/>
                </a:solidFill>
                <a:latin typeface="Arial" panose="020B0604020202020204" pitchFamily="34" charset="0"/>
                <a:cs typeface="Arial" panose="020B0604020202020204" pitchFamily="34" charset="0"/>
              </a:rPr>
              <a:t>2020 онд хэрэгжүүлэх тариалалтын төлөвлөгөө</a:t>
            </a:r>
            <a:endParaRPr lang="en-US" dirty="0"/>
          </a:p>
        </p:txBody>
      </p:sp>
    </p:spTree>
    <p:extLst>
      <p:ext uri="{BB962C8B-B14F-4D97-AF65-F5344CB8AC3E}">
        <p14:creationId xmlns:p14="http://schemas.microsoft.com/office/powerpoint/2010/main" val="100933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BAF843E-31C0-4F3C-B421-3889FF744A85}"/>
              </a:ext>
            </a:extLst>
          </p:cNvPr>
          <p:cNvGraphicFramePr>
            <a:graphicFrameLocks noGrp="1"/>
          </p:cNvGraphicFramePr>
          <p:nvPr>
            <p:extLst>
              <p:ext uri="{D42A27DB-BD31-4B8C-83A1-F6EECF244321}">
                <p14:modId xmlns:p14="http://schemas.microsoft.com/office/powerpoint/2010/main" val="4104258422"/>
              </p:ext>
            </p:extLst>
          </p:nvPr>
        </p:nvGraphicFramePr>
        <p:xfrm>
          <a:off x="355600" y="508000"/>
          <a:ext cx="9207500" cy="5943596"/>
        </p:xfrm>
        <a:graphic>
          <a:graphicData uri="http://schemas.openxmlformats.org/drawingml/2006/table">
            <a:tbl>
              <a:tblPr/>
              <a:tblGrid>
                <a:gridCol w="422362">
                  <a:extLst>
                    <a:ext uri="{9D8B030D-6E8A-4147-A177-3AD203B41FA5}">
                      <a16:colId xmlns:a16="http://schemas.microsoft.com/office/drawing/2014/main" val="20000"/>
                    </a:ext>
                  </a:extLst>
                </a:gridCol>
                <a:gridCol w="1157322">
                  <a:extLst>
                    <a:ext uri="{9D8B030D-6E8A-4147-A177-3AD203B41FA5}">
                      <a16:colId xmlns:a16="http://schemas.microsoft.com/office/drawing/2014/main" val="20001"/>
                    </a:ext>
                  </a:extLst>
                </a:gridCol>
                <a:gridCol w="1630271">
                  <a:extLst>
                    <a:ext uri="{9D8B030D-6E8A-4147-A177-3AD203B41FA5}">
                      <a16:colId xmlns:a16="http://schemas.microsoft.com/office/drawing/2014/main" val="20002"/>
                    </a:ext>
                  </a:extLst>
                </a:gridCol>
                <a:gridCol w="1604977">
                  <a:extLst>
                    <a:ext uri="{9D8B030D-6E8A-4147-A177-3AD203B41FA5}">
                      <a16:colId xmlns:a16="http://schemas.microsoft.com/office/drawing/2014/main" val="20003"/>
                    </a:ext>
                  </a:extLst>
                </a:gridCol>
                <a:gridCol w="1341442">
                  <a:extLst>
                    <a:ext uri="{9D8B030D-6E8A-4147-A177-3AD203B41FA5}">
                      <a16:colId xmlns:a16="http://schemas.microsoft.com/office/drawing/2014/main" val="20004"/>
                    </a:ext>
                  </a:extLst>
                </a:gridCol>
                <a:gridCol w="1525563">
                  <a:extLst>
                    <a:ext uri="{9D8B030D-6E8A-4147-A177-3AD203B41FA5}">
                      <a16:colId xmlns:a16="http://schemas.microsoft.com/office/drawing/2014/main" val="20005"/>
                    </a:ext>
                  </a:extLst>
                </a:gridCol>
                <a:gridCol w="1525563">
                  <a:extLst>
                    <a:ext uri="{9D8B030D-6E8A-4147-A177-3AD203B41FA5}">
                      <a16:colId xmlns:a16="http://schemas.microsoft.com/office/drawing/2014/main" val="20006"/>
                    </a:ext>
                  </a:extLst>
                </a:gridCol>
              </a:tblGrid>
              <a:tr h="806037">
                <a:tc>
                  <a:txBody>
                    <a:bodyPr/>
                    <a:lstStyle/>
                    <a:p>
                      <a:pPr algn="ctr" fontAlgn="ctr"/>
                      <a:r>
                        <a:rPr lang="en-US" sz="1200" b="1" i="0" u="none" strike="noStrike" dirty="0">
                          <a:solidFill>
                            <a:srgbClr val="000000"/>
                          </a:solidFill>
                          <a:effectLst/>
                          <a:latin typeface="Arial"/>
                        </a:rPr>
                        <a:t>№</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1" i="0" u="none" strike="noStrike" dirty="0">
                          <a:solidFill>
                            <a:srgbClr val="000000"/>
                          </a:solidFill>
                          <a:effectLst/>
                          <a:latin typeface="Arial"/>
                        </a:rPr>
                        <a:t>Сум </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1" i="0" u="none" strike="noStrike">
                          <a:solidFill>
                            <a:srgbClr val="000000"/>
                          </a:solidFill>
                          <a:effectLst/>
                          <a:latin typeface="Arial"/>
                        </a:rPr>
                        <a:t>Төлөвлөгөөгөөр хандив өгөх, аж ахуй нэгж иргэн мөнгөн дүнгээр  </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1" i="0" u="none" strike="noStrike" dirty="0">
                          <a:solidFill>
                            <a:srgbClr val="000000"/>
                          </a:solidFill>
                          <a:effectLst/>
                          <a:latin typeface="Arial"/>
                        </a:rPr>
                        <a:t>Хандив өгсөн аж ахуй нэгж иргэн , Мөнгөн дүнгээр </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1" i="0" u="none" strike="noStrike">
                          <a:solidFill>
                            <a:srgbClr val="000000"/>
                          </a:solidFill>
                          <a:effectLst/>
                          <a:latin typeface="Arial"/>
                        </a:rPr>
                        <a:t>Зөрүү </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1" i="0" u="none" strike="noStrike">
                          <a:solidFill>
                            <a:srgbClr val="000000"/>
                          </a:solidFill>
                          <a:effectLst/>
                          <a:latin typeface="Arial"/>
                        </a:rPr>
                        <a:t>Хандив өгөх аж ахуй нэгж , иргэн  </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1" i="0" u="none" strike="noStrike">
                          <a:solidFill>
                            <a:srgbClr val="000000"/>
                          </a:solidFill>
                          <a:effectLst/>
                          <a:latin typeface="Arial"/>
                        </a:rPr>
                        <a:t>Хандив өгсөн аж ахуй нэгж, иргэн </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1743">
                <a:tc>
                  <a:txBody>
                    <a:bodyPr/>
                    <a:lstStyle/>
                    <a:p>
                      <a:pPr algn="ctr" fontAlgn="ctr"/>
                      <a:r>
                        <a:rPr lang="en-US" sz="1200" b="0" i="0" u="none" strike="noStrike">
                          <a:solidFill>
                            <a:srgbClr val="000000"/>
                          </a:solidFill>
                          <a:effectLst/>
                          <a:latin typeface="Arial"/>
                        </a:rPr>
                        <a:t>1</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n-MN" sz="1200" b="0" i="0" u="none" strike="noStrike" dirty="0">
                          <a:solidFill>
                            <a:srgbClr val="000000"/>
                          </a:solidFill>
                          <a:effectLst/>
                          <a:latin typeface="Arial"/>
                        </a:rPr>
                        <a:t>Алтанбулаг</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10959500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10959500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8</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02262">
                <a:tc>
                  <a:txBody>
                    <a:bodyPr/>
                    <a:lstStyle/>
                    <a:p>
                      <a:pPr algn="ctr" fontAlgn="ctr"/>
                      <a:r>
                        <a:rPr lang="en-US" sz="1200" b="0" i="0" u="none" strike="noStrike">
                          <a:solidFill>
                            <a:srgbClr val="000000"/>
                          </a:solidFill>
                          <a:effectLst/>
                          <a:latin typeface="Arial"/>
                        </a:rPr>
                        <a:t>2</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n-MN" sz="1200" b="0" i="0" u="none" strike="noStrike" dirty="0">
                          <a:solidFill>
                            <a:srgbClr val="000000"/>
                          </a:solidFill>
                          <a:effectLst/>
                          <a:latin typeface="Arial"/>
                        </a:rPr>
                        <a:t>Ерөө</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20374655</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5094000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15280655</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33</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5</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2262">
                <a:tc>
                  <a:txBody>
                    <a:bodyPr/>
                    <a:lstStyle/>
                    <a:p>
                      <a:pPr algn="ctr" fontAlgn="ctr"/>
                      <a:r>
                        <a:rPr lang="en-US" sz="1200" b="0" i="0" u="none" strike="noStrike">
                          <a:solidFill>
                            <a:srgbClr val="000000"/>
                          </a:solidFill>
                          <a:effectLst/>
                          <a:latin typeface="Arial"/>
                        </a:rPr>
                        <a:t>3</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n-MN" sz="1200" b="0" i="0" u="none" strike="noStrike">
                          <a:solidFill>
                            <a:srgbClr val="000000"/>
                          </a:solidFill>
                          <a:effectLst/>
                          <a:latin typeface="Arial"/>
                        </a:rPr>
                        <a:t>Мандал</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9443775</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1470000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7973775</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87</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6</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02262">
                <a:tc>
                  <a:txBody>
                    <a:bodyPr/>
                    <a:lstStyle/>
                    <a:p>
                      <a:pPr algn="ctr" fontAlgn="ctr"/>
                      <a:r>
                        <a:rPr lang="en-US" sz="1200" b="0" i="0" u="none" strike="noStrike">
                          <a:solidFill>
                            <a:srgbClr val="000000"/>
                          </a:solidFill>
                          <a:effectLst/>
                          <a:latin typeface="Arial"/>
                        </a:rPr>
                        <a:t>4</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n-MN" sz="1200" b="0" i="0" u="none" strike="noStrike">
                          <a:solidFill>
                            <a:srgbClr val="000000"/>
                          </a:solidFill>
                          <a:effectLst/>
                          <a:latin typeface="Arial"/>
                        </a:rPr>
                        <a:t>Зүүнбүрэн</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13855490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7645000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6210490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16</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6</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02262">
                <a:tc>
                  <a:txBody>
                    <a:bodyPr/>
                    <a:lstStyle/>
                    <a:p>
                      <a:pPr algn="ctr" fontAlgn="ctr"/>
                      <a:r>
                        <a:rPr lang="en-US" sz="1200" b="0" i="0" u="none" strike="noStrike">
                          <a:solidFill>
                            <a:srgbClr val="000000"/>
                          </a:solidFill>
                          <a:effectLst/>
                          <a:latin typeface="Arial"/>
                        </a:rPr>
                        <a:t>5</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n-MN" sz="1200" b="0" i="0" u="none" strike="noStrike">
                          <a:solidFill>
                            <a:srgbClr val="000000"/>
                          </a:solidFill>
                          <a:effectLst/>
                          <a:latin typeface="Arial"/>
                        </a:rPr>
                        <a:t>Орхон</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14028000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775</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14027225</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29</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n-MN" sz="1200" b="0" i="0" u="none" strike="noStrike" dirty="0">
                          <a:solidFill>
                            <a:srgbClr val="000000"/>
                          </a:solidFill>
                          <a:effectLst/>
                          <a:latin typeface="Arial"/>
                        </a:rPr>
                        <a:t>5</a:t>
                      </a:r>
                      <a:endParaRPr lang="en-US" sz="1200" b="0" i="0" u="none" strike="noStrike" dirty="0">
                        <a:solidFill>
                          <a:srgbClr val="000000"/>
                        </a:solidFill>
                        <a:effectLst/>
                        <a:latin typeface="Arial"/>
                      </a:endParaRP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02262">
                <a:tc>
                  <a:txBody>
                    <a:bodyPr/>
                    <a:lstStyle/>
                    <a:p>
                      <a:pPr algn="ctr" fontAlgn="ctr"/>
                      <a:r>
                        <a:rPr lang="en-US" sz="1200" b="0" i="0" u="none" strike="noStrike">
                          <a:solidFill>
                            <a:srgbClr val="000000"/>
                          </a:solidFill>
                          <a:effectLst/>
                          <a:latin typeface="Arial"/>
                        </a:rPr>
                        <a:t>6</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n-MN" sz="1200" b="0" i="0" u="none" strike="noStrike">
                          <a:solidFill>
                            <a:srgbClr val="000000"/>
                          </a:solidFill>
                          <a:effectLst/>
                          <a:latin typeface="Arial"/>
                        </a:rPr>
                        <a:t>Сант</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6553000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2000000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4553000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6</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02262">
                <a:tc>
                  <a:txBody>
                    <a:bodyPr/>
                    <a:lstStyle/>
                    <a:p>
                      <a:pPr algn="ctr" fontAlgn="ctr"/>
                      <a:r>
                        <a:rPr lang="en-US" sz="1200" b="0" i="0" u="none" strike="noStrike">
                          <a:solidFill>
                            <a:srgbClr val="000000"/>
                          </a:solidFill>
                          <a:effectLst/>
                          <a:latin typeface="Arial"/>
                        </a:rPr>
                        <a:t>7</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n-MN" sz="1200" b="0" i="0" u="none" strike="noStrike">
                          <a:solidFill>
                            <a:srgbClr val="000000"/>
                          </a:solidFill>
                          <a:effectLst/>
                          <a:latin typeface="Arial"/>
                        </a:rPr>
                        <a:t>Түшиг</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14180000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7285000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6895000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6</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02262">
                <a:tc>
                  <a:txBody>
                    <a:bodyPr/>
                    <a:lstStyle/>
                    <a:p>
                      <a:pPr algn="ctr" fontAlgn="ctr"/>
                      <a:r>
                        <a:rPr lang="en-US" sz="1200" b="0" i="0" u="none" strike="noStrike">
                          <a:solidFill>
                            <a:srgbClr val="000000"/>
                          </a:solidFill>
                          <a:effectLst/>
                          <a:latin typeface="Arial"/>
                        </a:rPr>
                        <a:t>8</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n-MN" sz="1200" b="0" i="0" u="none" strike="noStrike">
                          <a:solidFill>
                            <a:srgbClr val="000000"/>
                          </a:solidFill>
                          <a:effectLst/>
                          <a:latin typeface="Arial"/>
                        </a:rPr>
                        <a:t>Баянгол</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12191000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1772500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10418500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42</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6</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02262">
                <a:tc>
                  <a:txBody>
                    <a:bodyPr/>
                    <a:lstStyle/>
                    <a:p>
                      <a:pPr algn="ctr" fontAlgn="ctr"/>
                      <a:r>
                        <a:rPr lang="en-US" sz="1200" b="0" i="0" u="none" strike="noStrike">
                          <a:solidFill>
                            <a:srgbClr val="000000"/>
                          </a:solidFill>
                          <a:effectLst/>
                          <a:latin typeface="Arial"/>
                        </a:rPr>
                        <a:t>9</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n-MN" sz="1200" b="0" i="0" u="none" strike="noStrike">
                          <a:solidFill>
                            <a:srgbClr val="000000"/>
                          </a:solidFill>
                          <a:effectLst/>
                          <a:latin typeface="Arial"/>
                        </a:rPr>
                        <a:t>Сайхан</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22311920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6705500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15606420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68</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4</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02262">
                <a:tc>
                  <a:txBody>
                    <a:bodyPr/>
                    <a:lstStyle/>
                    <a:p>
                      <a:pPr algn="ctr" fontAlgn="ctr"/>
                      <a:r>
                        <a:rPr lang="en-US" sz="1200" b="0" i="0" u="none" strike="noStrike">
                          <a:solidFill>
                            <a:srgbClr val="000000"/>
                          </a:solidFill>
                          <a:effectLst/>
                          <a:latin typeface="Arial"/>
                        </a:rPr>
                        <a:t>10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n-MN" sz="1200" b="0" i="0" u="none" strike="noStrike">
                          <a:solidFill>
                            <a:srgbClr val="000000"/>
                          </a:solidFill>
                          <a:effectLst/>
                          <a:latin typeface="Arial"/>
                        </a:rPr>
                        <a:t>Жавхлант</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13437000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3160500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10276500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27</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3</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02262">
                <a:tc>
                  <a:txBody>
                    <a:bodyPr/>
                    <a:lstStyle/>
                    <a:p>
                      <a:pPr algn="ctr" fontAlgn="ctr"/>
                      <a:r>
                        <a:rPr lang="en-US" sz="1200" b="0" i="0" u="none" strike="noStrike">
                          <a:solidFill>
                            <a:srgbClr val="000000"/>
                          </a:solidFill>
                          <a:effectLst/>
                          <a:latin typeface="Arial"/>
                        </a:rPr>
                        <a:t>11</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n-MN" sz="1200" b="0" i="0" u="none" strike="noStrike">
                          <a:solidFill>
                            <a:srgbClr val="000000"/>
                          </a:solidFill>
                          <a:effectLst/>
                          <a:latin typeface="Arial"/>
                        </a:rPr>
                        <a:t>Орхонтуул</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23840500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4353000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19487500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38</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5</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02262">
                <a:tc>
                  <a:txBody>
                    <a:bodyPr/>
                    <a:lstStyle/>
                    <a:p>
                      <a:pPr algn="ctr" fontAlgn="ctr"/>
                      <a:r>
                        <a:rPr lang="en-US" sz="1200" b="0" i="0" u="none" strike="noStrike">
                          <a:solidFill>
                            <a:srgbClr val="000000"/>
                          </a:solidFill>
                          <a:effectLst/>
                          <a:latin typeface="Arial"/>
                        </a:rPr>
                        <a:t>12</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n-MN" sz="1200" b="0" i="0" u="none" strike="noStrike">
                          <a:solidFill>
                            <a:srgbClr val="000000"/>
                          </a:solidFill>
                          <a:effectLst/>
                          <a:latin typeface="Arial"/>
                        </a:rPr>
                        <a:t>Баруунбүрэн</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16694500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4133500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12561000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36</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7</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302262">
                <a:tc>
                  <a:txBody>
                    <a:bodyPr/>
                    <a:lstStyle/>
                    <a:p>
                      <a:pPr algn="ctr" fontAlgn="ctr"/>
                      <a:r>
                        <a:rPr lang="en-US" sz="1200" b="0" i="0" u="none" strike="noStrike">
                          <a:solidFill>
                            <a:srgbClr val="000000"/>
                          </a:solidFill>
                          <a:effectLst/>
                          <a:latin typeface="Arial"/>
                        </a:rPr>
                        <a:t>13</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n-MN" sz="1200" b="0" i="0" u="none" strike="noStrike">
                          <a:solidFill>
                            <a:srgbClr val="000000"/>
                          </a:solidFill>
                          <a:effectLst/>
                          <a:latin typeface="Arial"/>
                        </a:rPr>
                        <a:t>Цагааннуур</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48662750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13654000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35008750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64</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15</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02262">
                <a:tc>
                  <a:txBody>
                    <a:bodyPr/>
                    <a:lstStyle/>
                    <a:p>
                      <a:pPr algn="ctr" fontAlgn="ctr"/>
                      <a:r>
                        <a:rPr lang="en-US" sz="1200" b="0" i="0" u="none" strike="noStrike">
                          <a:solidFill>
                            <a:srgbClr val="000000"/>
                          </a:solidFill>
                          <a:effectLst/>
                          <a:latin typeface="Arial"/>
                        </a:rPr>
                        <a:t>14</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n-MN" sz="1200" b="0" i="0" u="none" strike="noStrike">
                          <a:solidFill>
                            <a:srgbClr val="000000"/>
                          </a:solidFill>
                          <a:effectLst/>
                          <a:latin typeface="Arial"/>
                        </a:rPr>
                        <a:t>Хушаат</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18231015</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15560000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2671015</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27</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14</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02262">
                <a:tc>
                  <a:txBody>
                    <a:bodyPr/>
                    <a:lstStyle/>
                    <a:p>
                      <a:pPr algn="ctr" fontAlgn="ctr"/>
                      <a:r>
                        <a:rPr lang="en-US" sz="1200" b="0" i="0" u="none" strike="noStrike">
                          <a:solidFill>
                            <a:srgbClr val="000000"/>
                          </a:solidFill>
                          <a:effectLst/>
                          <a:latin typeface="Arial"/>
                        </a:rPr>
                        <a:t>15</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n-MN" sz="1200" b="0" i="0" u="none" strike="noStrike">
                          <a:solidFill>
                            <a:srgbClr val="000000"/>
                          </a:solidFill>
                          <a:effectLst/>
                          <a:latin typeface="Arial"/>
                        </a:rPr>
                        <a:t>Шаамар</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2537825</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685</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2537140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11</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2</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302262">
                <a:tc>
                  <a:txBody>
                    <a:bodyPr/>
                    <a:lstStyle/>
                    <a:p>
                      <a:pPr algn="ctr" fontAlgn="ctr"/>
                      <a:r>
                        <a:rPr lang="en-US" sz="1200" b="0" i="0" u="none" strike="noStrike">
                          <a:solidFill>
                            <a:srgbClr val="000000"/>
                          </a:solidFill>
                          <a:effectLst/>
                          <a:latin typeface="Arial"/>
                        </a:rPr>
                        <a:t>16</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n-MN" sz="1200" b="0" i="0" u="none" strike="noStrike" dirty="0">
                          <a:solidFill>
                            <a:srgbClr val="000000"/>
                          </a:solidFill>
                          <a:effectLst/>
                          <a:latin typeface="Arial"/>
                        </a:rPr>
                        <a:t>Хүдэр </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9817210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5250000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4567210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rial"/>
                        </a:rPr>
                        <a:t>7</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rial"/>
                        </a:rPr>
                        <a:t>5</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51886">
                <a:tc gridSpan="2">
                  <a:txBody>
                    <a:bodyPr/>
                    <a:lstStyle/>
                    <a:p>
                      <a:pPr algn="ctr" fontAlgn="ctr"/>
                      <a:r>
                        <a:rPr lang="mn-MN" sz="1200" b="1" i="0" u="none" strike="noStrike">
                          <a:solidFill>
                            <a:srgbClr val="000000"/>
                          </a:solidFill>
                          <a:effectLst/>
                          <a:latin typeface="Arial"/>
                        </a:rPr>
                        <a:t>Нийт дүн</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1200" b="1" i="0" u="none" strike="noStrike">
                          <a:solidFill>
                            <a:srgbClr val="000000"/>
                          </a:solidFill>
                          <a:effectLst/>
                          <a:latin typeface="Arial"/>
                        </a:rPr>
                        <a:t>257118140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effectLst/>
                          <a:latin typeface="Arial"/>
                        </a:rPr>
                        <a:t>78084460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Arial"/>
                        </a:rPr>
                        <a:t>179033680</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effectLst/>
                          <a:latin typeface="Arial"/>
                        </a:rPr>
                        <a:t>509</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effectLst/>
                          <a:latin typeface="Arial"/>
                        </a:rPr>
                        <a:t>89</a:t>
                      </a:r>
                    </a:p>
                  </a:txBody>
                  <a:tcPr marL="9118" marR="9118" marT="9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11531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1894726" y="352591"/>
            <a:ext cx="645001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201</a:t>
            </a:r>
            <a:r>
              <a:rPr kumimoji="0" lang="mn-MN"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9</a:t>
            </a: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mn-MN"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ОНЫ МАЛ ТООЛЛОГЫН ДҮН</a:t>
            </a:r>
            <a:endPar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44EA84DA-985C-4BF7-B1BA-BEA6876FC185}"/>
              </a:ext>
            </a:extLst>
          </p:cNvPr>
          <p:cNvGrpSpPr/>
          <p:nvPr/>
        </p:nvGrpSpPr>
        <p:grpSpPr>
          <a:xfrm>
            <a:off x="318677" y="3617872"/>
            <a:ext cx="9267844" cy="3024219"/>
            <a:chOff x="318677" y="3617872"/>
            <a:chExt cx="9267844" cy="3024219"/>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32965" y="3617872"/>
              <a:ext cx="671425" cy="650463"/>
            </a:xfrm>
            <a:prstGeom prst="rect">
              <a:avLst/>
            </a:prstGeom>
          </p:spPr>
        </p:pic>
        <p:grpSp>
          <p:nvGrpSpPr>
            <p:cNvPr id="38" name="Group 37"/>
            <p:cNvGrpSpPr/>
            <p:nvPr/>
          </p:nvGrpSpPr>
          <p:grpSpPr>
            <a:xfrm>
              <a:off x="318677" y="3617872"/>
              <a:ext cx="9267844" cy="3024219"/>
              <a:chOff x="1004908" y="3192380"/>
              <a:chExt cx="8111934" cy="3011695"/>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11211" y="3360298"/>
                <a:ext cx="677439" cy="395915"/>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4881" y="3192380"/>
                <a:ext cx="996336" cy="568850"/>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560737" y="3266294"/>
                <a:ext cx="891052" cy="484692"/>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055822" y="3360298"/>
                <a:ext cx="608610" cy="390688"/>
              </a:xfrm>
              <a:prstGeom prst="rect">
                <a:avLst/>
              </a:prstGeom>
            </p:spPr>
          </p:pic>
          <p:sp>
            <p:nvSpPr>
              <p:cNvPr id="10" name="TextBox 9"/>
              <p:cNvSpPr txBox="1"/>
              <p:nvPr/>
            </p:nvSpPr>
            <p:spPr>
              <a:xfrm>
                <a:off x="2399766" y="3950560"/>
                <a:ext cx="1052024" cy="4597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b="1" dirty="0">
                    <a:solidFill>
                      <a:srgbClr val="002060"/>
                    </a:solidFill>
                    <a:latin typeface="Arial" panose="020B0604020202020204" pitchFamily="34" charset="0"/>
                    <a:cs typeface="Arial" panose="020B0604020202020204" pitchFamily="34" charset="0"/>
                  </a:rPr>
                  <a:t>216.8</a:t>
                </a:r>
                <a:r>
                  <a:rPr kumimoji="0" lang="mn-MN"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мян.тол</a:t>
                </a:r>
                <a:endPar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9" name="TextBox 48"/>
              <p:cNvSpPr txBox="1"/>
              <p:nvPr/>
            </p:nvSpPr>
            <p:spPr>
              <a:xfrm>
                <a:off x="3917569" y="3936558"/>
                <a:ext cx="1052024" cy="2758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b="1" dirty="0">
                    <a:solidFill>
                      <a:srgbClr val="002060"/>
                    </a:solidFill>
                    <a:latin typeface="Arial" panose="020B0604020202020204" pitchFamily="34" charset="0"/>
                    <a:cs typeface="Arial" panose="020B0604020202020204" pitchFamily="34" charset="0"/>
                  </a:rPr>
                  <a:t>483</a:t>
                </a:r>
                <a:r>
                  <a:rPr kumimoji="0" lang="mn-MN"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тол</a:t>
                </a:r>
                <a:endPar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2" name="TextBox 51"/>
              <p:cNvSpPr txBox="1"/>
              <p:nvPr/>
            </p:nvSpPr>
            <p:spPr>
              <a:xfrm>
                <a:off x="5434659" y="3935538"/>
                <a:ext cx="10520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b="1" dirty="0">
                    <a:solidFill>
                      <a:srgbClr val="002060"/>
                    </a:solidFill>
                    <a:latin typeface="Arial" panose="020B0604020202020204" pitchFamily="34" charset="0"/>
                    <a:cs typeface="Arial" panose="020B0604020202020204" pitchFamily="34" charset="0"/>
                  </a:rPr>
                  <a:t>97.6</a:t>
                </a:r>
                <a:endParaRPr kumimoji="0" lang="mn-MN"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мян.тол</a:t>
                </a:r>
                <a:endPar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3" name="TextBox 52"/>
              <p:cNvSpPr txBox="1"/>
              <p:nvPr/>
            </p:nvSpPr>
            <p:spPr>
              <a:xfrm>
                <a:off x="6791876" y="3950560"/>
                <a:ext cx="10520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b="1" dirty="0">
                    <a:solidFill>
                      <a:srgbClr val="002060"/>
                    </a:solidFill>
                    <a:latin typeface="Arial" panose="020B0604020202020204" pitchFamily="34" charset="0"/>
                    <a:cs typeface="Arial" panose="020B0604020202020204" pitchFamily="34" charset="0"/>
                  </a:rPr>
                  <a:t>705.9</a:t>
                </a:r>
                <a:endParaRPr kumimoji="0" lang="mn-MN"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мян.тол</a:t>
                </a:r>
                <a:endPar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4" name="TextBox 53"/>
              <p:cNvSpPr txBox="1"/>
              <p:nvPr/>
            </p:nvSpPr>
            <p:spPr>
              <a:xfrm>
                <a:off x="8064818" y="3934518"/>
                <a:ext cx="1052024" cy="4597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b="1" dirty="0">
                    <a:solidFill>
                      <a:srgbClr val="002060"/>
                    </a:solidFill>
                    <a:latin typeface="Arial" panose="020B0604020202020204" pitchFamily="34" charset="0"/>
                    <a:cs typeface="Arial" panose="020B0604020202020204" pitchFamily="34" charset="0"/>
                  </a:rPr>
                  <a:t>519.3</a:t>
                </a:r>
                <a:r>
                  <a:rPr kumimoji="0" lang="mn-MN"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мян.тол</a:t>
                </a:r>
                <a:endPar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5" name="TextBox 54"/>
              <p:cNvSpPr txBox="1"/>
              <p:nvPr/>
            </p:nvSpPr>
            <p:spPr>
              <a:xfrm>
                <a:off x="2421088" y="4858976"/>
                <a:ext cx="1052024" cy="4597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232.3 мян.тол</a:t>
                </a:r>
                <a:endPar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6" name="TextBox 55"/>
              <p:cNvSpPr txBox="1"/>
              <p:nvPr/>
            </p:nvSpPr>
            <p:spPr>
              <a:xfrm>
                <a:off x="3909549" y="4858975"/>
                <a:ext cx="1052024" cy="2758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b="1" dirty="0">
                    <a:solidFill>
                      <a:srgbClr val="002060"/>
                    </a:solidFill>
                    <a:latin typeface="Arial" panose="020B0604020202020204" pitchFamily="34" charset="0"/>
                    <a:cs typeface="Arial" panose="020B0604020202020204" pitchFamily="34" charset="0"/>
                  </a:rPr>
                  <a:t>472 </a:t>
                </a:r>
                <a:r>
                  <a:rPr kumimoji="0" lang="mn-MN"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тол</a:t>
                </a:r>
                <a:endPar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7" name="TextBox 56"/>
              <p:cNvSpPr txBox="1"/>
              <p:nvPr/>
            </p:nvSpPr>
            <p:spPr>
              <a:xfrm>
                <a:off x="5426639" y="4857955"/>
                <a:ext cx="10520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b="1" dirty="0">
                    <a:solidFill>
                      <a:srgbClr val="002060"/>
                    </a:solidFill>
                    <a:latin typeface="Arial" panose="020B0604020202020204" pitchFamily="34" charset="0"/>
                    <a:cs typeface="Arial" panose="020B0604020202020204" pitchFamily="34" charset="0"/>
                  </a:rPr>
                  <a:t>103.4</a:t>
                </a:r>
                <a:endParaRPr kumimoji="0" lang="mn-MN"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мян.тол</a:t>
                </a:r>
                <a:endPar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8" name="TextBox 57"/>
              <p:cNvSpPr txBox="1"/>
              <p:nvPr/>
            </p:nvSpPr>
            <p:spPr>
              <a:xfrm>
                <a:off x="6783856" y="4872977"/>
                <a:ext cx="10520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b="1" dirty="0">
                    <a:solidFill>
                      <a:srgbClr val="002060"/>
                    </a:solidFill>
                    <a:latin typeface="Arial" panose="020B0604020202020204" pitchFamily="34" charset="0"/>
                    <a:cs typeface="Arial" panose="020B0604020202020204" pitchFamily="34" charset="0"/>
                  </a:rPr>
                  <a:t>744.7</a:t>
                </a:r>
                <a:endParaRPr kumimoji="0" lang="mn-MN"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мян.тол</a:t>
                </a:r>
                <a:endPar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9" name="TextBox 58"/>
              <p:cNvSpPr txBox="1"/>
              <p:nvPr/>
            </p:nvSpPr>
            <p:spPr>
              <a:xfrm>
                <a:off x="8056798" y="4856935"/>
                <a:ext cx="1052024" cy="4597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b="1" dirty="0">
                    <a:solidFill>
                      <a:srgbClr val="002060"/>
                    </a:solidFill>
                    <a:latin typeface="Arial" panose="020B0604020202020204" pitchFamily="34" charset="0"/>
                    <a:cs typeface="Arial" panose="020B0604020202020204" pitchFamily="34" charset="0"/>
                  </a:rPr>
                  <a:t>601.6</a:t>
                </a:r>
                <a:r>
                  <a:rPr kumimoji="0" lang="mn-MN"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мян.тол</a:t>
                </a:r>
                <a:endPar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8" name="TextBox 17"/>
              <p:cNvSpPr txBox="1"/>
              <p:nvPr/>
            </p:nvSpPr>
            <p:spPr>
              <a:xfrm>
                <a:off x="1004908" y="3934518"/>
                <a:ext cx="1060413" cy="5823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mn-MN" sz="1400" b="1" dirty="0">
                    <a:latin typeface="Arial" panose="020B0604020202020204" pitchFamily="34" charset="0"/>
                    <a:cs typeface="Arial" panose="020B0604020202020204" pitchFamily="34" charset="0"/>
                  </a:rPr>
                  <a:t>1540036</a:t>
                </a:r>
                <a:endPar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0" name="TextBox 59"/>
              <p:cNvSpPr txBox="1"/>
              <p:nvPr/>
            </p:nvSpPr>
            <p:spPr>
              <a:xfrm>
                <a:off x="1020224" y="4828771"/>
                <a:ext cx="1060413" cy="5823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2019</a:t>
                </a:r>
              </a:p>
              <a:p>
                <a:pPr marL="0" marR="0" lvl="0" indent="0" algn="ctr" defTabSz="914400" rtl="0" eaLnBrk="1" fontAlgn="auto" latinLnBrk="0" hangingPunct="1">
                  <a:lnSpc>
                    <a:spcPct val="100000"/>
                  </a:lnSpc>
                  <a:spcBef>
                    <a:spcPts val="0"/>
                  </a:spcBef>
                  <a:spcAft>
                    <a:spcPts val="0"/>
                  </a:spcAft>
                  <a:buClrTx/>
                  <a:buSzTx/>
                  <a:buFontTx/>
                  <a:buNone/>
                  <a:tabLst/>
                  <a:defRPr/>
                </a:pPr>
                <a:r>
                  <a:rPr lang="mn-MN" sz="1400" b="1" dirty="0">
                    <a:latin typeface="Arial" panose="020B0604020202020204" pitchFamily="34" charset="0"/>
                    <a:cs typeface="Arial" panose="020B0604020202020204" pitchFamily="34" charset="0"/>
                  </a:rPr>
                  <a:t>1682489</a:t>
                </a:r>
                <a:endPar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Down Arrow 31"/>
              <p:cNvSpPr/>
              <p:nvPr/>
            </p:nvSpPr>
            <p:spPr>
              <a:xfrm>
                <a:off x="2791327" y="4539916"/>
                <a:ext cx="275806" cy="160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Down Arrow 60"/>
              <p:cNvSpPr/>
              <p:nvPr/>
            </p:nvSpPr>
            <p:spPr>
              <a:xfrm>
                <a:off x="4275220" y="4515854"/>
                <a:ext cx="275806" cy="160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Down Arrow 61"/>
              <p:cNvSpPr/>
              <p:nvPr/>
            </p:nvSpPr>
            <p:spPr>
              <a:xfrm>
                <a:off x="5807237" y="4539918"/>
                <a:ext cx="275806" cy="160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Down Arrow 62"/>
              <p:cNvSpPr/>
              <p:nvPr/>
            </p:nvSpPr>
            <p:spPr>
              <a:xfrm>
                <a:off x="7162794" y="4531898"/>
                <a:ext cx="275806" cy="160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Down Arrow 63"/>
              <p:cNvSpPr/>
              <p:nvPr/>
            </p:nvSpPr>
            <p:spPr>
              <a:xfrm>
                <a:off x="8454182" y="4539920"/>
                <a:ext cx="275806" cy="160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1208640" y="5529771"/>
                <a:ext cx="683577" cy="67430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142453</a:t>
                </a:r>
                <a:endPar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36" name="TextBox 35"/>
              <p:cNvSpPr txBox="1"/>
              <p:nvPr/>
            </p:nvSpPr>
            <p:spPr>
              <a:xfrm>
                <a:off x="2344187" y="5753889"/>
                <a:ext cx="975416" cy="3678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a:t>
                </a:r>
                <a:r>
                  <a:rPr kumimoji="0" lang="mn-MN" sz="18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a:t>
                </a:r>
                <a:r>
                  <a:rPr lang="mn-MN" b="1" dirty="0">
                    <a:solidFill>
                      <a:srgbClr val="ED7D31">
                        <a:lumMod val="50000"/>
                      </a:srgbClr>
                    </a:solidFill>
                    <a:latin typeface="Arial" panose="020B0604020202020204" pitchFamily="34" charset="0"/>
                    <a:cs typeface="Arial" panose="020B0604020202020204" pitchFamily="34" charset="0"/>
                  </a:rPr>
                  <a:t>15481</a:t>
                </a:r>
                <a:r>
                  <a:rPr kumimoji="0" lang="en-US" sz="18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a:t>
                </a:r>
              </a:p>
            </p:txBody>
          </p:sp>
          <p:sp>
            <p:nvSpPr>
              <p:cNvPr id="65" name="TextBox 64"/>
              <p:cNvSpPr txBox="1"/>
              <p:nvPr/>
            </p:nvSpPr>
            <p:spPr>
              <a:xfrm>
                <a:off x="4086558" y="5753889"/>
                <a:ext cx="576999" cy="3678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a:t>
                </a:r>
                <a:r>
                  <a:rPr kumimoji="0" lang="mn-MN" sz="18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-11</a:t>
                </a:r>
                <a:r>
                  <a:rPr kumimoji="0" lang="en-US" sz="18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a:t>
                </a:r>
              </a:p>
            </p:txBody>
          </p:sp>
          <p:sp>
            <p:nvSpPr>
              <p:cNvPr id="67" name="TextBox 66"/>
              <p:cNvSpPr txBox="1"/>
              <p:nvPr/>
            </p:nvSpPr>
            <p:spPr>
              <a:xfrm>
                <a:off x="6840063" y="5753889"/>
                <a:ext cx="975416" cy="3678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a:t>
                </a:r>
                <a:r>
                  <a:rPr kumimoji="0" lang="mn-MN" sz="18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+38844</a:t>
                </a:r>
                <a:r>
                  <a:rPr kumimoji="0" lang="en-US" sz="18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a:t>
                </a:r>
              </a:p>
            </p:txBody>
          </p:sp>
          <p:sp>
            <p:nvSpPr>
              <p:cNvPr id="68" name="TextBox 67"/>
              <p:cNvSpPr txBox="1"/>
              <p:nvPr/>
            </p:nvSpPr>
            <p:spPr>
              <a:xfrm>
                <a:off x="8041310" y="5753889"/>
                <a:ext cx="1031539" cy="3678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a:t>
                </a:r>
                <a:r>
                  <a:rPr kumimoji="0" lang="mn-MN" sz="18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+ 82326</a:t>
                </a:r>
                <a:r>
                  <a:rPr kumimoji="0" lang="en-US" sz="18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a:t>
                </a:r>
              </a:p>
            </p:txBody>
          </p:sp>
        </p:grpSp>
        <p:sp>
          <p:nvSpPr>
            <p:cNvPr id="34" name="TextBox 33">
              <a:extLst>
                <a:ext uri="{FF2B5EF4-FFF2-40B4-BE49-F238E27FC236}">
                  <a16:creationId xmlns:a16="http://schemas.microsoft.com/office/drawing/2014/main" id="{834CB563-86D8-4891-8CD6-8B0E7BFE6A74}"/>
                </a:ext>
              </a:extLst>
            </p:cNvPr>
            <p:cNvSpPr txBox="1"/>
            <p:nvPr/>
          </p:nvSpPr>
          <p:spPr>
            <a:xfrm>
              <a:off x="5519025" y="6210159"/>
              <a:ext cx="9861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a:t>
              </a:r>
              <a:r>
                <a:rPr kumimoji="0" lang="mn-MN" sz="18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+5813</a:t>
              </a:r>
              <a:r>
                <a:rPr kumimoji="0" lang="en-US" sz="18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a:t>
              </a:r>
            </a:p>
          </p:txBody>
        </p:sp>
      </p:grpSp>
      <p:graphicFrame>
        <p:nvGraphicFramePr>
          <p:cNvPr id="39" name="Chart 38">
            <a:extLst>
              <a:ext uri="{FF2B5EF4-FFF2-40B4-BE49-F238E27FC236}">
                <a16:creationId xmlns:a16="http://schemas.microsoft.com/office/drawing/2014/main" id="{A163D85C-39AD-4DD5-834E-AF3E89585899}"/>
              </a:ext>
            </a:extLst>
          </p:cNvPr>
          <p:cNvGraphicFramePr>
            <a:graphicFrameLocks/>
          </p:cNvGraphicFramePr>
          <p:nvPr>
            <p:extLst>
              <p:ext uri="{D42A27DB-BD31-4B8C-83A1-F6EECF244321}">
                <p14:modId xmlns:p14="http://schemas.microsoft.com/office/powerpoint/2010/main" val="2708971586"/>
              </p:ext>
            </p:extLst>
          </p:nvPr>
        </p:nvGraphicFramePr>
        <p:xfrm>
          <a:off x="628437" y="849923"/>
          <a:ext cx="8694806"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09293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1980</TotalTime>
  <Words>3517</Words>
  <Application>Microsoft Office PowerPoint</Application>
  <PresentationFormat>A4 Paper (210x297 mm)</PresentationFormat>
  <Paragraphs>884</Paragraphs>
  <Slides>23</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맑은 고딕</vt:lpstr>
      <vt:lpstr>Arial</vt:lpstr>
      <vt:lpstr>Arial Mon</vt:lpstr>
      <vt:lpstr>Calibri</vt:lpstr>
      <vt:lpstr>Calibri Light</vt:lpstr>
      <vt:lpstr>Century Schoolbook</vt:lpstr>
      <vt:lpstr>Wingdings</vt:lpstr>
      <vt:lpstr>Office Theme</vt:lpstr>
      <vt:lpstr>1_Office Theme</vt:lpstr>
      <vt:lpstr>2_Office Theme</vt:lpstr>
      <vt:lpstr>PowerPoint Presentation</vt:lpstr>
      <vt:lpstr>PowerPoint Presentation</vt:lpstr>
      <vt:lpstr>монгол улсын засгийн газрын 2018 оны 267 дугаар тогтоол, хүнс, хөдөө аж ахуй, хөнгөн үйлдвэрийн сайдын 2018 оны а/209 дүгээр тушаалаар аймгуудын хүнс, хөдөө аж ахуйн газруудын бүтцэд өөрчлөлт орсоны дагуу</vt:lpstr>
      <vt:lpstr>PowerPoint Presentation</vt:lpstr>
      <vt:lpstr>PowerPoint Presentation</vt:lpstr>
      <vt:lpstr>PowerPoint Presentation</vt:lpstr>
      <vt:lpstr>2020 онд анхаарах асуудал</vt:lpstr>
      <vt:lpstr>PowerPoint Presentation</vt:lpstr>
      <vt:lpstr>PowerPoint Presentation</vt:lpstr>
      <vt:lpstr>PowerPoint Presentation</vt:lpstr>
      <vt:lpstr>PowerPoint Presentation</vt:lpstr>
      <vt:lpstr>PowerPoint Presentation</vt:lpstr>
      <vt:lpstr>1. Тоон үзүүлэлтээс харахад нийт сүргийн 15,8 хувийг эдийн засгийн эргэлтэнд оруулбал 98.8 тэрбум төгрөгийг мал аж ахуйн салбараас нэмж олох боломжтойн дээр бэлчээрийн доройтол даацыг бууруулах  2. Сүүний чиглэлийн аж ахуй, сүү хүлээн авах цех хөргөлтийн цэгийн тоог нэмэгдүүлснээр жил бүр өсөн нэмэгдэж буй сүү үйлдвэрлэлээс орлогоо нэмэгдүүлэх   3. Үйлдвэрийн аргаар малыг нядлаж түүхий эдийг борлуулах нь түүхий эдийн ханшийн уналтаас гарах бас нэг боломж сум бүрт байна. /Дархан-Уул аймагт арьс шир боловсруулах үйлдэр байгуулагдаж байгаа нь манай аймгийн хувьд том боломж юм/  </vt:lpstr>
      <vt:lpstr>PowerPoint Presentation</vt:lpstr>
      <vt:lpstr>PowerPoint Presentation</vt:lpstr>
      <vt:lpstr>PowerPoint Presentation</vt:lpstr>
      <vt:lpstr>PowerPoint Presentation</vt:lpstr>
      <vt:lpstr>PowerPoint Presentation</vt:lpstr>
      <vt:lpstr>Хөнгөн жижиг дунд үйлдвэрлэлийн салбарын өнөөгийн байдал</vt:lpstr>
      <vt:lpstr>СЭЛЭНГЭ АЙМГИЙН СУМ ХӨГЖҮҮЛЭХ САНГИЙН ЭДИЙН ЗАСГИЙН ҮНДСЭН ҮЗҮҮЛЭЛТ</vt:lpstr>
      <vt:lpstr>PowerPoint Presentation</vt:lpstr>
      <vt:lpstr>PowerPoint Presentation</vt:lpstr>
      <vt:lpstr>Анхаарал тавьсанд баярлалаа.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209</cp:revision>
  <cp:lastPrinted>2020-02-11T08:03:55Z</cp:lastPrinted>
  <dcterms:created xsi:type="dcterms:W3CDTF">2019-01-09T01:25:34Z</dcterms:created>
  <dcterms:modified xsi:type="dcterms:W3CDTF">2020-02-12T10:01:01Z</dcterms:modified>
</cp:coreProperties>
</file>